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59" r:id="rId3"/>
    <p:sldId id="261" r:id="rId4"/>
    <p:sldId id="325" r:id="rId5"/>
    <p:sldId id="358" r:id="rId6"/>
    <p:sldId id="359" r:id="rId7"/>
    <p:sldId id="360" r:id="rId8"/>
    <p:sldId id="361" r:id="rId9"/>
    <p:sldId id="362" r:id="rId10"/>
    <p:sldId id="363" r:id="rId11"/>
    <p:sldId id="364" r:id="rId12"/>
    <p:sldId id="365" r:id="rId13"/>
    <p:sldId id="366" r:id="rId14"/>
    <p:sldId id="394" r:id="rId15"/>
    <p:sldId id="367" r:id="rId16"/>
    <p:sldId id="395" r:id="rId17"/>
    <p:sldId id="372" r:id="rId18"/>
    <p:sldId id="369" r:id="rId19"/>
    <p:sldId id="371" r:id="rId20"/>
    <p:sldId id="368" r:id="rId21"/>
    <p:sldId id="370" r:id="rId22"/>
    <p:sldId id="281" r:id="rId23"/>
    <p:sldId id="373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381" r:id="rId32"/>
    <p:sldId id="383" r:id="rId33"/>
    <p:sldId id="384" r:id="rId34"/>
    <p:sldId id="385" r:id="rId35"/>
    <p:sldId id="393" r:id="rId36"/>
    <p:sldId id="413" r:id="rId37"/>
    <p:sldId id="387" r:id="rId38"/>
    <p:sldId id="388" r:id="rId39"/>
    <p:sldId id="389" r:id="rId40"/>
    <p:sldId id="390" r:id="rId41"/>
    <p:sldId id="391" r:id="rId42"/>
    <p:sldId id="392" r:id="rId43"/>
    <p:sldId id="396" r:id="rId44"/>
    <p:sldId id="397" r:id="rId45"/>
    <p:sldId id="398" r:id="rId46"/>
    <p:sldId id="399" r:id="rId47"/>
    <p:sldId id="400" r:id="rId48"/>
    <p:sldId id="382" r:id="rId49"/>
    <p:sldId id="401" r:id="rId50"/>
    <p:sldId id="403" r:id="rId51"/>
    <p:sldId id="404" r:id="rId52"/>
    <p:sldId id="402" r:id="rId53"/>
    <p:sldId id="406" r:id="rId54"/>
    <p:sldId id="407" r:id="rId55"/>
    <p:sldId id="405" r:id="rId56"/>
    <p:sldId id="408" r:id="rId57"/>
    <p:sldId id="291" r:id="rId58"/>
    <p:sldId id="409" r:id="rId59"/>
    <p:sldId id="410" r:id="rId60"/>
    <p:sldId id="411" r:id="rId61"/>
    <p:sldId id="412" r:id="rId62"/>
  </p:sldIdLst>
  <p:sldSz cx="18288000" cy="10287000"/>
  <p:notesSz cx="10287000" cy="18288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ambria Math" panose="02040503050406030204" pitchFamily="18" charset="0"/>
      <p:regular r:id="rId68"/>
    </p:embeddedFont>
    <p:embeddedFont>
      <p:font typeface="Inter" panose="020B0604020202020204" charset="0"/>
      <p:regular r:id="rId69"/>
      <p:bold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88" userDrawn="1">
          <p15:clr>
            <a:srgbClr val="A4A3A4"/>
          </p15:clr>
        </p15:guide>
        <p15:guide id="2" pos="5784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2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41E"/>
    <a:srgbClr val="ED7D31"/>
    <a:srgbClr val="F7B518"/>
    <a:srgbClr val="F37420"/>
    <a:srgbClr val="FFFFFF"/>
    <a:srgbClr val="F2F2F2"/>
    <a:srgbClr val="0C79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EF88E-512F-4EBC-AB44-A531E849D259}">
  <a:tblStyle styleId="{C08EF88E-512F-4EBC-AB44-A531E849D25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9" d="100"/>
          <a:sy n="59" d="100"/>
        </p:scale>
        <p:origin x="900" y="84"/>
      </p:cViewPr>
      <p:guideLst>
        <p:guide orient="horz" pos="3288"/>
        <p:guide pos="57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860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5899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3610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3323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2462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801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8467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6655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4377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4480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" name="Google Shape;53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3084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9342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077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35332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6351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4455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272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5784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86854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8745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47429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3910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63713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93437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65603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85482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36845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24782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54203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4195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4549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99035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36394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94206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55001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89895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3489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17617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653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74310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284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50316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07919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44324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95739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85873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9507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64248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30792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23140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81585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602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29881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26604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6281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7041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1437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799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14.png"/><Relationship Id="rId4" Type="http://schemas.openxmlformats.org/officeDocument/2006/relationships/image" Target="../media/image12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image" Target="../media/image12.jpg"/><Relationship Id="rId9" Type="http://schemas.openxmlformats.org/officeDocument/2006/relationships/image" Target="../media/image24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14.png"/><Relationship Id="rId4" Type="http://schemas.openxmlformats.org/officeDocument/2006/relationships/image" Target="../media/image12.jpg"/><Relationship Id="rId9" Type="http://schemas.openxmlformats.org/officeDocument/2006/relationships/image" Target="../media/image24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2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8.web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14.png"/><Relationship Id="rId4" Type="http://schemas.openxmlformats.org/officeDocument/2006/relationships/image" Target="../media/image12.jpg"/><Relationship Id="rId9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14.png"/><Relationship Id="rId4" Type="http://schemas.openxmlformats.org/officeDocument/2006/relationships/image" Target="../media/image12.jpg"/><Relationship Id="rId9" Type="http://schemas.openxmlformats.org/officeDocument/2006/relationships/image" Target="../media/image24.jp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14.png"/><Relationship Id="rId4" Type="http://schemas.openxmlformats.org/officeDocument/2006/relationships/image" Target="../media/image12.jpg"/><Relationship Id="rId9" Type="http://schemas.openxmlformats.org/officeDocument/2006/relationships/image" Target="../media/image24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14.png"/><Relationship Id="rId4" Type="http://schemas.openxmlformats.org/officeDocument/2006/relationships/image" Target="../media/image12.jpg"/><Relationship Id="rId9" Type="http://schemas.openxmlformats.org/officeDocument/2006/relationships/image" Target="../media/image24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7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14.png"/><Relationship Id="rId4" Type="http://schemas.openxmlformats.org/officeDocument/2006/relationships/image" Target="../media/image12.jpg"/><Relationship Id="rId9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7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14.png"/><Relationship Id="rId10" Type="http://schemas.openxmlformats.org/officeDocument/2006/relationships/image" Target="../media/image13.png"/><Relationship Id="rId4" Type="http://schemas.openxmlformats.org/officeDocument/2006/relationships/image" Target="../media/image12.jpg"/><Relationship Id="rId9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050" y="952500"/>
            <a:ext cx="421005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0029869" y="3495687"/>
            <a:ext cx="11753819" cy="476244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/>
          <p:nvPr/>
        </p:nvSpPr>
        <p:spPr>
          <a:xfrm>
            <a:off x="1121625" y="2060482"/>
            <a:ext cx="13717781" cy="507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rial"/>
              <a:buNone/>
            </a:pPr>
            <a:r>
              <a:rPr lang="ru-RU" sz="10000" b="1" i="0" u="none" strike="noStrike" cap="none" dirty="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Работа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rial"/>
              <a:buNone/>
            </a:pPr>
            <a:r>
              <a:rPr lang="ru-RU" sz="10000" b="1" i="0" u="none" strike="noStrike" cap="none" dirty="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с </a:t>
            </a:r>
            <a:r>
              <a:rPr lang="ru-RU" sz="10000" b="1" i="0" u="none" strike="noStrike" cap="none" dirty="0" err="1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бэклогом</a:t>
            </a:r>
            <a:endParaRPr sz="10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 descr="preencoded.png"/>
          <p:cNvPicPr preferRelativeResize="0"/>
          <p:nvPr/>
        </p:nvPicPr>
        <p:blipFill rotWithShape="1">
          <a:blip r:embed="rId6">
            <a:alphaModFix/>
          </a:blip>
          <a:srcRect l="86424" t="31146" r="866" b="31145"/>
          <a:stretch/>
        </p:blipFill>
        <p:spPr>
          <a:xfrm>
            <a:off x="9067800" y="3720846"/>
            <a:ext cx="1510848" cy="149885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1294175" y="914400"/>
            <a:ext cx="397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dirty="0">
                <a:solidFill>
                  <a:srgbClr val="FFFFFF"/>
                </a:solidFill>
                <a:latin typeface="Inter"/>
                <a:ea typeface="Inter"/>
                <a:cs typeface="Calibri"/>
                <a:sym typeface="Inter"/>
              </a:rPr>
              <a:t>ПРОЕКТНЫЙ МЕНЕДЖМЕНТ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1429156" y="1394756"/>
            <a:ext cx="13491411" cy="7604865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>
            <a:noFill/>
          </a:ln>
          <a:effectLst>
            <a:outerShdw blurRad="723900" dist="38100" dir="2700000" algn="tl" rotWithShape="0">
              <a:srgbClr val="000000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2600249" y="2814375"/>
            <a:ext cx="11099709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Пользовательская история </a:t>
            </a:r>
            <a:r>
              <a:rPr lang="en-US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(</a:t>
            </a:r>
            <a:r>
              <a:rPr lang="en-US" sz="5600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user story) </a:t>
            </a:r>
            <a:r>
              <a:rPr lang="en-US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2246051" y="3083236"/>
            <a:ext cx="11951212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sz="3000" b="0" i="0" u="none" strike="noStrike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2600249" y="4451023"/>
            <a:ext cx="11783408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это описание функциональной возможности ПО простыми, общими словами, составленное с точки зрения </a:t>
            </a:r>
            <a:r>
              <a:rPr lang="ru-RU" sz="280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конечного </a:t>
            </a: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пользователя. Она пишется с целью разъяснить, </a:t>
            </a:r>
            <a:r>
              <a:rPr lang="ru-RU" sz="2800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как именно </a:t>
            </a: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функциональная возможность </a:t>
            </a:r>
            <a:r>
              <a:rPr lang="ru-RU" sz="2800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принесет пользу </a:t>
            </a: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клиенту.</a:t>
            </a:r>
          </a:p>
        </p:txBody>
      </p:sp>
      <p:grpSp>
        <p:nvGrpSpPr>
          <p:cNvPr id="175" name="Google Shape;175;p22"/>
          <p:cNvGrpSpPr/>
          <p:nvPr/>
        </p:nvGrpSpPr>
        <p:grpSpPr>
          <a:xfrm>
            <a:off x="6801930" y="1083225"/>
            <a:ext cx="2916120" cy="579298"/>
            <a:chOff x="6556450" y="1100561"/>
            <a:chExt cx="2916120" cy="579298"/>
          </a:xfrm>
        </p:grpSpPr>
        <p:sp>
          <p:nvSpPr>
            <p:cNvPr id="176" name="Google Shape;176;p22"/>
            <p:cNvSpPr/>
            <p:nvPr/>
          </p:nvSpPr>
          <p:spPr>
            <a:xfrm>
              <a:off x="6556450" y="1156485"/>
              <a:ext cx="2839453" cy="523374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633070" y="1100561"/>
              <a:ext cx="28395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99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ПОЛЕЗНО ЗНАТЬ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8" name="Google Shape;178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907758" y="656369"/>
            <a:ext cx="1257300" cy="1247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7118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ВАЖНО: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0F9C5-3150-820D-11AA-65EFD19109B8}"/>
              </a:ext>
            </a:extLst>
          </p:cNvPr>
          <p:cNvSpPr txBox="1"/>
          <p:nvPr/>
        </p:nvSpPr>
        <p:spPr>
          <a:xfrm>
            <a:off x="953999" y="2489700"/>
            <a:ext cx="67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Формат написания</a:t>
            </a:r>
            <a:endParaRPr lang="en-US" sz="2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F10EB-6C11-637E-4398-6D1A4EF93086}"/>
              </a:ext>
            </a:extLst>
          </p:cNvPr>
          <p:cNvSpPr txBox="1"/>
          <p:nvPr/>
        </p:nvSpPr>
        <p:spPr>
          <a:xfrm>
            <a:off x="953999" y="3268921"/>
            <a:ext cx="769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Как Х</a:t>
            </a:r>
            <a:r>
              <a:rPr lang="en-US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(</a:t>
            </a:r>
            <a:r>
              <a:rPr lang="ru-RU" sz="2400" b="1" dirty="0">
                <a:solidFill>
                  <a:srgbClr val="F37420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пользователь</a:t>
            </a: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), </a:t>
            </a:r>
            <a:endParaRPr lang="en-US" sz="24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я хочу У (</a:t>
            </a:r>
            <a:r>
              <a:rPr lang="ru-RU" sz="2400" b="1" dirty="0">
                <a:solidFill>
                  <a:srgbClr val="F37420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функционал</a:t>
            </a: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),</a:t>
            </a:r>
            <a:endParaRPr lang="en-US" sz="24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что бы добиться </a:t>
            </a:r>
            <a:r>
              <a:rPr lang="en-US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Z</a:t>
            </a: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(</a:t>
            </a:r>
            <a:r>
              <a:rPr lang="ru-RU" sz="2400" b="1" dirty="0">
                <a:solidFill>
                  <a:srgbClr val="F37420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ценность</a:t>
            </a: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95464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ВАЖНО: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0F9C5-3150-820D-11AA-65EFD19109B8}"/>
              </a:ext>
            </a:extLst>
          </p:cNvPr>
          <p:cNvSpPr txBox="1"/>
          <p:nvPr/>
        </p:nvSpPr>
        <p:spPr>
          <a:xfrm>
            <a:off x="953999" y="2489700"/>
            <a:ext cx="67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Формат написания</a:t>
            </a:r>
            <a:endParaRPr lang="en-US" sz="2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F10EB-6C11-637E-4398-6D1A4EF93086}"/>
              </a:ext>
            </a:extLst>
          </p:cNvPr>
          <p:cNvSpPr txBox="1"/>
          <p:nvPr/>
        </p:nvSpPr>
        <p:spPr>
          <a:xfrm>
            <a:off x="953999" y="3268921"/>
            <a:ext cx="14253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Как </a:t>
            </a:r>
            <a:r>
              <a:rPr lang="ru-RU" sz="2400" b="1" dirty="0">
                <a:solidFill>
                  <a:srgbClr val="F37420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студент</a:t>
            </a: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,</a:t>
            </a:r>
          </a:p>
          <a:p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я хочу иметь возможность </a:t>
            </a:r>
            <a:r>
              <a:rPr lang="ru-RU" sz="2400" b="1" dirty="0">
                <a:solidFill>
                  <a:srgbClr val="F37420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проверить свое учебное расписание</a:t>
            </a:r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на телефоне,</a:t>
            </a:r>
            <a:endParaRPr lang="en-US" sz="24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что бы вовремя прийти на занятие и </a:t>
            </a:r>
            <a:r>
              <a:rPr lang="ru-RU" sz="2400" b="1" dirty="0">
                <a:solidFill>
                  <a:srgbClr val="F37420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получить новые знания</a:t>
            </a: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91480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ВАЖНО: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AF97CB-EF3B-A311-AB54-E1E43AB9B0C9}"/>
              </a:ext>
            </a:extLst>
          </p:cNvPr>
          <p:cNvSpPr txBox="1"/>
          <p:nvPr/>
        </p:nvSpPr>
        <p:spPr>
          <a:xfrm>
            <a:off x="953999" y="5143499"/>
            <a:ext cx="67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Аналог –</a:t>
            </a:r>
            <a:r>
              <a:rPr lang="en-US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job stories</a:t>
            </a:r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endParaRPr lang="en-US" sz="2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C15830-BAFC-9C8E-F452-0A81E08D1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1624" y="7321864"/>
            <a:ext cx="7219950" cy="2474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BD31D4-C791-4D43-7A7B-069B015185DC}"/>
              </a:ext>
            </a:extLst>
          </p:cNvPr>
          <p:cNvSpPr txBox="1"/>
          <p:nvPr/>
        </p:nvSpPr>
        <p:spPr>
          <a:xfrm>
            <a:off x="953999" y="5894127"/>
            <a:ext cx="13491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F37420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Ситуация:</a:t>
            </a: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в какой ситуации находится человек, когда у него возникает проблема.</a:t>
            </a:r>
          </a:p>
          <a:p>
            <a:r>
              <a:rPr lang="ru-RU" sz="2400" b="1" dirty="0">
                <a:solidFill>
                  <a:srgbClr val="F37420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Изменение:</a:t>
            </a: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в чем должно заключаться изменение, чтобы проблема была решена.</a:t>
            </a:r>
          </a:p>
          <a:p>
            <a:r>
              <a:rPr lang="ru-RU" sz="2400" b="1" dirty="0">
                <a:solidFill>
                  <a:srgbClr val="F37420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Результат:</a:t>
            </a: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что получит человек в результате решения проблемы.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2EC649-79C5-C08B-CAD1-F71BDB88A9F9}"/>
              </a:ext>
            </a:extLst>
          </p:cNvPr>
          <p:cNvSpPr txBox="1"/>
          <p:nvPr/>
        </p:nvSpPr>
        <p:spPr>
          <a:xfrm>
            <a:off x="953999" y="2489700"/>
            <a:ext cx="67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Формат написания</a:t>
            </a:r>
            <a:endParaRPr lang="en-US" sz="2800" b="1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EB90B-876B-37EF-B449-96D9D82E206B}"/>
              </a:ext>
            </a:extLst>
          </p:cNvPr>
          <p:cNvSpPr txBox="1"/>
          <p:nvPr/>
        </p:nvSpPr>
        <p:spPr>
          <a:xfrm>
            <a:off x="953999" y="3268921"/>
            <a:ext cx="14253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Как </a:t>
            </a:r>
            <a:r>
              <a:rPr lang="ru-RU" sz="2400" b="1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студент</a:t>
            </a:r>
            <a:r>
              <a:rPr lang="ru-RU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,</a:t>
            </a:r>
          </a:p>
          <a:p>
            <a:r>
              <a:rPr lang="ru-RU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я хочу иметь возможность </a:t>
            </a:r>
            <a:r>
              <a:rPr lang="ru-RU" sz="2400" b="1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проверить свое учебное расписание </a:t>
            </a:r>
            <a:r>
              <a:rPr lang="ru-RU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на телефоне,</a:t>
            </a:r>
            <a:endParaRPr lang="en-US" sz="240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r>
              <a:rPr lang="ru-RU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что бы вовремя прийти на занятие и </a:t>
            </a:r>
            <a:r>
              <a:rPr lang="ru-RU" sz="2400" b="1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получить новые знания</a:t>
            </a:r>
            <a:r>
              <a:rPr lang="ru-RU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35947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ВАЖНО: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AF97CB-EF3B-A311-AB54-E1E43AB9B0C9}"/>
              </a:ext>
            </a:extLst>
          </p:cNvPr>
          <p:cNvSpPr txBox="1"/>
          <p:nvPr/>
        </p:nvSpPr>
        <p:spPr>
          <a:xfrm>
            <a:off x="953999" y="5143499"/>
            <a:ext cx="67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Аналог –</a:t>
            </a:r>
            <a:r>
              <a:rPr lang="en-US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job stories</a:t>
            </a:r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endParaRPr lang="en-US" sz="2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C15830-BAFC-9C8E-F452-0A81E08D1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1624" y="7321864"/>
            <a:ext cx="7219950" cy="2474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BD31D4-C791-4D43-7A7B-069B015185DC}"/>
              </a:ext>
            </a:extLst>
          </p:cNvPr>
          <p:cNvSpPr txBox="1"/>
          <p:nvPr/>
        </p:nvSpPr>
        <p:spPr>
          <a:xfrm>
            <a:off x="953999" y="5894127"/>
            <a:ext cx="13491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Когда важный новый клиент регистрируется</a:t>
            </a:r>
            <a:r>
              <a:rPr lang="en-US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2400" b="1" dirty="0">
                <a:solidFill>
                  <a:srgbClr val="ED7D3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(</a:t>
            </a:r>
            <a:r>
              <a:rPr lang="ru-RU" sz="2400" b="1" dirty="0">
                <a:solidFill>
                  <a:srgbClr val="ED7D3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ситуация), </a:t>
            </a: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я хочу получать оповещения </a:t>
            </a:r>
            <a:r>
              <a:rPr lang="ru-RU" sz="2400" b="1" dirty="0">
                <a:solidFill>
                  <a:srgbClr val="ED7D3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(изменение), </a:t>
            </a: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чтобы я мог начать с ним разговор </a:t>
            </a:r>
            <a:r>
              <a:rPr lang="ru-RU" sz="2400" b="1" dirty="0">
                <a:solidFill>
                  <a:srgbClr val="ED7D3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(результат).</a:t>
            </a:r>
            <a:r>
              <a:rPr lang="en-US" sz="2400" b="1" dirty="0">
                <a:solidFill>
                  <a:srgbClr val="ED7D3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endParaRPr lang="ru-RU" sz="2400" b="1" dirty="0">
              <a:solidFill>
                <a:srgbClr val="ED7D31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2EC649-79C5-C08B-CAD1-F71BDB88A9F9}"/>
              </a:ext>
            </a:extLst>
          </p:cNvPr>
          <p:cNvSpPr txBox="1"/>
          <p:nvPr/>
        </p:nvSpPr>
        <p:spPr>
          <a:xfrm>
            <a:off x="953999" y="2489700"/>
            <a:ext cx="67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Формат написания</a:t>
            </a:r>
            <a:endParaRPr lang="en-US" sz="2800" b="1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EB90B-876B-37EF-B449-96D9D82E206B}"/>
              </a:ext>
            </a:extLst>
          </p:cNvPr>
          <p:cNvSpPr txBox="1"/>
          <p:nvPr/>
        </p:nvSpPr>
        <p:spPr>
          <a:xfrm>
            <a:off x="953999" y="3268921"/>
            <a:ext cx="14253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Как </a:t>
            </a:r>
            <a:r>
              <a:rPr lang="ru-RU" sz="2400" b="1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студент</a:t>
            </a:r>
            <a:r>
              <a:rPr lang="ru-RU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,</a:t>
            </a:r>
          </a:p>
          <a:p>
            <a:r>
              <a:rPr lang="ru-RU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я хочу иметь возможность </a:t>
            </a:r>
            <a:r>
              <a:rPr lang="ru-RU" sz="2400" b="1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проверить свое учебное расписание </a:t>
            </a:r>
            <a:r>
              <a:rPr lang="ru-RU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на телефоне,</a:t>
            </a:r>
            <a:endParaRPr lang="en-US" sz="240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r>
              <a:rPr lang="ru-RU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что бы вовремя прийти на занятие и </a:t>
            </a:r>
            <a:r>
              <a:rPr lang="ru-RU" sz="2400" b="1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получить новые знания</a:t>
            </a:r>
            <a:r>
              <a:rPr lang="ru-RU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13898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ВАЖНО: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2EC649-79C5-C08B-CAD1-F71BDB88A9F9}"/>
              </a:ext>
            </a:extLst>
          </p:cNvPr>
          <p:cNvSpPr txBox="1"/>
          <p:nvPr/>
        </p:nvSpPr>
        <p:spPr>
          <a:xfrm>
            <a:off x="953999" y="2489700"/>
            <a:ext cx="67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На практике</a:t>
            </a:r>
            <a:endParaRPr lang="en-US" sz="2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EB90B-876B-37EF-B449-96D9D82E206B}"/>
              </a:ext>
            </a:extLst>
          </p:cNvPr>
          <p:cNvSpPr txBox="1"/>
          <p:nvPr/>
        </p:nvSpPr>
        <p:spPr>
          <a:xfrm>
            <a:off x="953999" y="3268921"/>
            <a:ext cx="129688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Пользовательские истории не являются конечным описанием функционала, а выступают путеводительной звездой к требованиям. </a:t>
            </a:r>
          </a:p>
          <a:p>
            <a:endParaRPr lang="ru-RU" sz="24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Требования появятся позже, когда команда обсудит их и придет к согласию.</a:t>
            </a:r>
          </a:p>
          <a:p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В зависимости от типа работы, сроки обсуждения и согласия сильно варьируются. </a:t>
            </a:r>
          </a:p>
        </p:txBody>
      </p:sp>
    </p:spTree>
    <p:extLst>
      <p:ext uri="{BB962C8B-B14F-4D97-AF65-F5344CB8AC3E}">
        <p14:creationId xmlns:p14="http://schemas.microsoft.com/office/powerpoint/2010/main" val="1215233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ВАЖНО: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2EC649-79C5-C08B-CAD1-F71BDB88A9F9}"/>
              </a:ext>
            </a:extLst>
          </p:cNvPr>
          <p:cNvSpPr txBox="1"/>
          <p:nvPr/>
        </p:nvSpPr>
        <p:spPr>
          <a:xfrm>
            <a:off x="953999" y="2489700"/>
            <a:ext cx="67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На практике</a:t>
            </a:r>
            <a:endParaRPr lang="en-US" sz="2800" b="1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EB90B-876B-37EF-B449-96D9D82E206B}"/>
              </a:ext>
            </a:extLst>
          </p:cNvPr>
          <p:cNvSpPr txBox="1"/>
          <p:nvPr/>
        </p:nvSpPr>
        <p:spPr>
          <a:xfrm>
            <a:off x="953999" y="3268921"/>
            <a:ext cx="129688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Пользовательские истории не являются конечным описанием функционала, а выступают путеводительной звездой к требованиям. </a:t>
            </a:r>
          </a:p>
          <a:p>
            <a:endParaRPr lang="ru-RU" sz="240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r>
              <a:rPr lang="ru-RU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Требования появятся позже, когда команда обсудит их и придет к согласию.</a:t>
            </a:r>
          </a:p>
          <a:p>
            <a:r>
              <a:rPr lang="ru-RU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В зависимости от типа работы, сроки обсуждения и согласия сильно варьируются.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54AD8A-13BB-7040-054B-65C02D0387EF}"/>
              </a:ext>
            </a:extLst>
          </p:cNvPr>
          <p:cNvSpPr txBox="1"/>
          <p:nvPr/>
        </p:nvSpPr>
        <p:spPr>
          <a:xfrm>
            <a:off x="953999" y="5747280"/>
            <a:ext cx="1116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Как дополняют детали к пользовательским историям </a:t>
            </a:r>
            <a:endParaRPr lang="en-US" sz="2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B8E581-4C62-4F08-7726-5E0120048408}"/>
              </a:ext>
            </a:extLst>
          </p:cNvPr>
          <p:cNvSpPr txBox="1"/>
          <p:nvPr/>
        </p:nvSpPr>
        <p:spPr>
          <a:xfrm>
            <a:off x="953999" y="6938308"/>
            <a:ext cx="71558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Сценарии использования </a:t>
            </a:r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(</a:t>
            </a:r>
            <a:r>
              <a:rPr lang="en-US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use cases)</a:t>
            </a: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- сценарий взаимодействия пользователя</a:t>
            </a:r>
            <a:r>
              <a:rPr lang="en-US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/</a:t>
            </a: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системы (или пользователей) </a:t>
            </a:r>
          </a:p>
          <a:p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с программным продуктом для достижения конкретной цели.</a:t>
            </a:r>
            <a:endParaRPr lang="en-US" sz="24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3A67C8-030B-95CF-EEB4-B72F471DC9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3626" y="6568397"/>
            <a:ext cx="3577386" cy="32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95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Пример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73FE947-EF58-8FAF-B628-22E500AB61DA}"/>
              </a:ext>
            </a:extLst>
          </p:cNvPr>
          <p:cNvSpPr/>
          <p:nvPr/>
        </p:nvSpPr>
        <p:spPr>
          <a:xfrm>
            <a:off x="950408" y="2376742"/>
            <a:ext cx="6647821" cy="952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Название сценария: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Добавление товара в корзину  </a:t>
            </a:r>
            <a:endParaRPr lang="ru-RU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06C81E-5B26-BC8C-6033-EBA7474D9FC7}"/>
              </a:ext>
            </a:extLst>
          </p:cNvPr>
          <p:cNvSpPr/>
          <p:nvPr/>
        </p:nvSpPr>
        <p:spPr>
          <a:xfrm>
            <a:off x="9144000" y="2374812"/>
            <a:ext cx="6647821" cy="952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Условие:</a:t>
            </a:r>
          </a:p>
          <a:p>
            <a:r>
              <a:rPr lang="ru-RU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Пользователь находится на странице “Товары”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7FF49B-072D-E376-EDCC-99BEFDAAC25C}"/>
              </a:ext>
            </a:extLst>
          </p:cNvPr>
          <p:cNvGrpSpPr/>
          <p:nvPr/>
        </p:nvGrpSpPr>
        <p:grpSpPr>
          <a:xfrm>
            <a:off x="1788697" y="3560331"/>
            <a:ext cx="14710606" cy="3865737"/>
            <a:chOff x="1788697" y="4629296"/>
            <a:chExt cx="14710606" cy="386573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9959CB7-E61C-9084-7149-2048998F8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88697" y="4629296"/>
              <a:ext cx="4506246" cy="300791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A67870-5D04-354A-89DC-09B14C8860A3}"/>
                </a:ext>
              </a:extLst>
            </p:cNvPr>
            <p:cNvSpPr txBox="1"/>
            <p:nvPr/>
          </p:nvSpPr>
          <p:spPr>
            <a:xfrm>
              <a:off x="3138220" y="7910258"/>
              <a:ext cx="1807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Вася</a:t>
              </a:r>
              <a:endParaRPr lang="en-US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E11D09-B5BB-7DB8-BFB6-A7AACF0AB53F}"/>
                </a:ext>
              </a:extLst>
            </p:cNvPr>
            <p:cNvSpPr txBox="1"/>
            <p:nvPr/>
          </p:nvSpPr>
          <p:spPr>
            <a:xfrm>
              <a:off x="7355303" y="5512157"/>
              <a:ext cx="9144000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85"/>
              </a:pPr>
              <a:r>
                <a:rPr lang="ru-RU" sz="2800" i="0" u="none" strike="noStrike" cap="none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  <a:cs typeface="Calibri"/>
                  <a:sym typeface="Calibri"/>
                </a:rPr>
                <a:t>“Как пользователь приложения, я хочу видеть товары (майки с мемами котов) на ленте маркетплейса и я хочу иметь большую красную кнопку «Добавить в корзину», чтобы после заказать майку которая мне понравилась.”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9856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Пример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73FE947-EF58-8FAF-B628-22E500AB61DA}"/>
              </a:ext>
            </a:extLst>
          </p:cNvPr>
          <p:cNvSpPr/>
          <p:nvPr/>
        </p:nvSpPr>
        <p:spPr>
          <a:xfrm>
            <a:off x="950408" y="2376742"/>
            <a:ext cx="6647821" cy="952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Название сценария: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Добавление товара в корзину  </a:t>
            </a:r>
            <a:endParaRPr lang="ru-RU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06C81E-5B26-BC8C-6033-EBA7474D9FC7}"/>
              </a:ext>
            </a:extLst>
          </p:cNvPr>
          <p:cNvSpPr/>
          <p:nvPr/>
        </p:nvSpPr>
        <p:spPr>
          <a:xfrm>
            <a:off x="9144000" y="2374812"/>
            <a:ext cx="6647821" cy="952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Условие:</a:t>
            </a:r>
          </a:p>
          <a:p>
            <a:r>
              <a:rPr lang="ru-RU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Пользователь находится на странице “Товары”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959CB7-E61C-9084-7149-2048998F8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697" y="4629296"/>
            <a:ext cx="4506246" cy="30079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A67870-5D04-354A-89DC-09B14C8860A3}"/>
              </a:ext>
            </a:extLst>
          </p:cNvPr>
          <p:cNvSpPr txBox="1"/>
          <p:nvPr/>
        </p:nvSpPr>
        <p:spPr>
          <a:xfrm>
            <a:off x="3138220" y="7910258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E11D09-B5BB-7DB8-BFB6-A7AACF0AB53F}"/>
              </a:ext>
            </a:extLst>
          </p:cNvPr>
          <p:cNvSpPr txBox="1"/>
          <p:nvPr/>
        </p:nvSpPr>
        <p:spPr>
          <a:xfrm>
            <a:off x="7355303" y="5512157"/>
            <a:ext cx="9144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</a:pPr>
            <a:r>
              <a:rPr lang="ru-RU" sz="280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“Как пользователь приложения, я хочу видеть товары (майки с мемами котов) на ленте маркетплейса и я хочу иметь большую красную кнопку «Добавить в корзину», чтобы после заказать майку которая мне понравилась.”</a:t>
            </a:r>
          </a:p>
        </p:txBody>
      </p:sp>
    </p:spTree>
    <p:extLst>
      <p:ext uri="{BB962C8B-B14F-4D97-AF65-F5344CB8AC3E}">
        <p14:creationId xmlns:p14="http://schemas.microsoft.com/office/powerpoint/2010/main" val="3298765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Пример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33;p25">
            <a:extLst>
              <a:ext uri="{FF2B5EF4-FFF2-40B4-BE49-F238E27FC236}">
                <a16:creationId xmlns:a16="http://schemas.microsoft.com/office/drawing/2014/main" id="{BAAE58A9-11BF-351D-E451-450D117086D2}"/>
              </a:ext>
            </a:extLst>
          </p:cNvPr>
          <p:cNvSpPr/>
          <p:nvPr/>
        </p:nvSpPr>
        <p:spPr>
          <a:xfrm>
            <a:off x="950408" y="4516552"/>
            <a:ext cx="5638971" cy="121177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Действие: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П</a:t>
            </a:r>
            <a:r>
              <a:rPr lang="ru-RU" sz="1600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ользователь нажимает на кнопку “Добавить в корзину” под товаром интереса</a:t>
            </a:r>
            <a:endParaRPr sz="1600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25" name="Google Shape;233;p25">
            <a:extLst>
              <a:ext uri="{FF2B5EF4-FFF2-40B4-BE49-F238E27FC236}">
                <a16:creationId xmlns:a16="http://schemas.microsoft.com/office/drawing/2014/main" id="{556AABD1-A6B2-A9F6-CB2A-B9C923746EF7}"/>
              </a:ext>
            </a:extLst>
          </p:cNvPr>
          <p:cNvSpPr/>
          <p:nvPr/>
        </p:nvSpPr>
        <p:spPr>
          <a:xfrm>
            <a:off x="8414484" y="4213611"/>
            <a:ext cx="9223058" cy="181765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Результат: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b="1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Система добавляет выбранный товар в корзину. В иконке “Корзина” система выводит маркер- кол-во добавленного товара в корзину. 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Изменяет кнопку “Добавить в корзину” у выбранного товара на кнопку “Перейти в корзину”</a:t>
            </a:r>
            <a:endParaRPr sz="160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cxnSp>
        <p:nvCxnSpPr>
          <p:cNvPr id="26" name="Google Shape;238;p25">
            <a:extLst>
              <a:ext uri="{FF2B5EF4-FFF2-40B4-BE49-F238E27FC236}">
                <a16:creationId xmlns:a16="http://schemas.microsoft.com/office/drawing/2014/main" id="{FCFDF1BD-4E6A-1FA4-39DA-B1E9148EA2AD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6589379" y="5122438"/>
            <a:ext cx="1825105" cy="1"/>
          </a:xfrm>
          <a:prstGeom prst="bentConnector3">
            <a:avLst>
              <a:gd name="adj1" fmla="val 50000"/>
            </a:avLst>
          </a:prstGeom>
          <a:noFill/>
          <a:ln w="50800" cap="flat" cmpd="sng">
            <a:solidFill>
              <a:srgbClr val="F7B518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73FE947-EF58-8FAF-B628-22E500AB61DA}"/>
              </a:ext>
            </a:extLst>
          </p:cNvPr>
          <p:cNvSpPr/>
          <p:nvPr/>
        </p:nvSpPr>
        <p:spPr>
          <a:xfrm>
            <a:off x="950408" y="2376742"/>
            <a:ext cx="6647821" cy="952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Название сценария: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Добавление товара в корзину  </a:t>
            </a:r>
            <a:endParaRPr lang="ru-RU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06C81E-5B26-BC8C-6033-EBA7474D9FC7}"/>
              </a:ext>
            </a:extLst>
          </p:cNvPr>
          <p:cNvSpPr/>
          <p:nvPr/>
        </p:nvSpPr>
        <p:spPr>
          <a:xfrm>
            <a:off x="9144000" y="2374812"/>
            <a:ext cx="6647821" cy="952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Условие:</a:t>
            </a:r>
          </a:p>
          <a:p>
            <a:r>
              <a:rPr lang="ru-RU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Пользователь находится на странице “Товары”</a:t>
            </a:r>
          </a:p>
        </p:txBody>
      </p:sp>
    </p:spTree>
    <p:extLst>
      <p:ext uri="{BB962C8B-B14F-4D97-AF65-F5344CB8AC3E}">
        <p14:creationId xmlns:p14="http://schemas.microsoft.com/office/powerpoint/2010/main" val="1181158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"/>
          <p:cNvSpPr/>
          <p:nvPr/>
        </p:nvSpPr>
        <p:spPr>
          <a:xfrm>
            <a:off x="936000" y="972000"/>
            <a:ext cx="11239958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ЗАНЯТИЯ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" name="Google Shape;60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72908E-1119-9E3E-9BE6-3674C2FB7AD4}"/>
              </a:ext>
            </a:extLst>
          </p:cNvPr>
          <p:cNvSpPr txBox="1"/>
          <p:nvPr/>
        </p:nvSpPr>
        <p:spPr>
          <a:xfrm>
            <a:off x="936001" y="2425438"/>
            <a:ext cx="10809686" cy="443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200" dirty="0"/>
              <a:t>Пользовательская история (</a:t>
            </a:r>
            <a:r>
              <a:rPr lang="ru-RU" sz="3200" dirty="0" err="1"/>
              <a:t>User</a:t>
            </a:r>
            <a:r>
              <a:rPr lang="ru-RU" sz="3200" dirty="0"/>
              <a:t> </a:t>
            </a:r>
            <a:r>
              <a:rPr lang="ru-RU" sz="3200" dirty="0" err="1"/>
              <a:t>Story</a:t>
            </a:r>
            <a:r>
              <a:rPr lang="ru-RU" sz="3200" dirty="0"/>
              <a:t>) – что это и как ее писать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200" dirty="0" err="1"/>
              <a:t>Story</a:t>
            </a:r>
            <a:r>
              <a:rPr lang="ru-RU" sz="3200" dirty="0"/>
              <a:t> </a:t>
            </a:r>
            <a:r>
              <a:rPr lang="ru-RU" sz="3200" dirty="0" err="1"/>
              <a:t>Mapping</a:t>
            </a:r>
            <a:endParaRPr lang="ru-RU" sz="32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200" dirty="0"/>
              <a:t>Приоритезация </a:t>
            </a:r>
            <a:r>
              <a:rPr lang="ru-RU" sz="3200" dirty="0" err="1"/>
              <a:t>бэклога</a:t>
            </a:r>
            <a:r>
              <a:rPr lang="ru-RU" sz="3200" dirty="0"/>
              <a:t> по методике </a:t>
            </a:r>
            <a:r>
              <a:rPr lang="ru-RU" sz="3200" dirty="0" err="1"/>
              <a:t>MoSCoW</a:t>
            </a:r>
            <a:r>
              <a:rPr lang="en-US" sz="3200" dirty="0"/>
              <a:t>/RICE</a:t>
            </a:r>
            <a:endParaRPr lang="ru-RU" sz="32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200" dirty="0" err="1"/>
              <a:t>Backlog</a:t>
            </a:r>
            <a:r>
              <a:rPr lang="ru-RU" sz="3200" dirty="0"/>
              <a:t> </a:t>
            </a:r>
            <a:r>
              <a:rPr lang="ru-RU" sz="3200" dirty="0" err="1"/>
              <a:t>Grooming</a:t>
            </a:r>
            <a:r>
              <a:rPr lang="ru-RU" sz="3200" dirty="0"/>
              <a:t>: описание, цели события и роли участников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24F3039-2CBF-F1DC-EE89-AEAE64E0A0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21290" y="7403971"/>
            <a:ext cx="2233744" cy="223374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Пример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33;p25">
            <a:extLst>
              <a:ext uri="{FF2B5EF4-FFF2-40B4-BE49-F238E27FC236}">
                <a16:creationId xmlns:a16="http://schemas.microsoft.com/office/drawing/2014/main" id="{BAAE58A9-11BF-351D-E451-450D117086D2}"/>
              </a:ext>
            </a:extLst>
          </p:cNvPr>
          <p:cNvSpPr/>
          <p:nvPr/>
        </p:nvSpPr>
        <p:spPr>
          <a:xfrm>
            <a:off x="950408" y="4516552"/>
            <a:ext cx="5638971" cy="121177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Действие: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П</a:t>
            </a:r>
            <a:r>
              <a:rPr lang="ru-RU" sz="1600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ользователь нажимает на кнопку “Добавить в корзину” под товаром интереса</a:t>
            </a:r>
            <a:endParaRPr sz="1600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25" name="Google Shape;233;p25">
            <a:extLst>
              <a:ext uri="{FF2B5EF4-FFF2-40B4-BE49-F238E27FC236}">
                <a16:creationId xmlns:a16="http://schemas.microsoft.com/office/drawing/2014/main" id="{556AABD1-A6B2-A9F6-CB2A-B9C923746EF7}"/>
              </a:ext>
            </a:extLst>
          </p:cNvPr>
          <p:cNvSpPr/>
          <p:nvPr/>
        </p:nvSpPr>
        <p:spPr>
          <a:xfrm>
            <a:off x="8414484" y="4213611"/>
            <a:ext cx="9223058" cy="181765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Результат: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b="1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Система добавляет выбранный товар в корзину. В иконке “Корзина” система выводит маркер- кол-во добавленного товара в корзину. 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Изменяет кнопку “Добавить в корзину” у выбранного товара на кнопку “Перейти в корзину”</a:t>
            </a:r>
            <a:endParaRPr sz="160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cxnSp>
        <p:nvCxnSpPr>
          <p:cNvPr id="26" name="Google Shape;238;p25">
            <a:extLst>
              <a:ext uri="{FF2B5EF4-FFF2-40B4-BE49-F238E27FC236}">
                <a16:creationId xmlns:a16="http://schemas.microsoft.com/office/drawing/2014/main" id="{FCFDF1BD-4E6A-1FA4-39DA-B1E9148EA2AD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6589379" y="5122438"/>
            <a:ext cx="1825105" cy="1"/>
          </a:xfrm>
          <a:prstGeom prst="bentConnector3">
            <a:avLst>
              <a:gd name="adj1" fmla="val 50000"/>
            </a:avLst>
          </a:prstGeom>
          <a:noFill/>
          <a:ln w="50800" cap="flat" cmpd="sng">
            <a:solidFill>
              <a:srgbClr val="F7B518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3" name="Google Shape;233;p25">
            <a:extLst>
              <a:ext uri="{FF2B5EF4-FFF2-40B4-BE49-F238E27FC236}">
                <a16:creationId xmlns:a16="http://schemas.microsoft.com/office/drawing/2014/main" id="{0A4E0505-550C-E031-11CA-1D203F2D07AA}"/>
              </a:ext>
            </a:extLst>
          </p:cNvPr>
          <p:cNvSpPr/>
          <p:nvPr/>
        </p:nvSpPr>
        <p:spPr>
          <a:xfrm>
            <a:off x="950408" y="8103228"/>
            <a:ext cx="5638971" cy="121177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Действие: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Пользователь нажимает “перейти в корзину”</a:t>
            </a:r>
            <a:endParaRPr sz="1600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34" name="Google Shape;233;p25">
            <a:extLst>
              <a:ext uri="{FF2B5EF4-FFF2-40B4-BE49-F238E27FC236}">
                <a16:creationId xmlns:a16="http://schemas.microsoft.com/office/drawing/2014/main" id="{F6D9318D-7E61-9A82-38BA-967B234759E3}"/>
              </a:ext>
            </a:extLst>
          </p:cNvPr>
          <p:cNvSpPr/>
          <p:nvPr/>
        </p:nvSpPr>
        <p:spPr>
          <a:xfrm>
            <a:off x="8414484" y="8103229"/>
            <a:ext cx="9223058" cy="121177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Результат: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b="1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Система переводит пользователя в корзину, где отображается добавленный товар. </a:t>
            </a:r>
            <a:endParaRPr sz="160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cxnSp>
        <p:nvCxnSpPr>
          <p:cNvPr id="35" name="Google Shape;238;p25">
            <a:extLst>
              <a:ext uri="{FF2B5EF4-FFF2-40B4-BE49-F238E27FC236}">
                <a16:creationId xmlns:a16="http://schemas.microsoft.com/office/drawing/2014/main" id="{C8D5CC8B-B05D-B69E-2EA2-187CFA9506B5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6589379" y="8709114"/>
            <a:ext cx="1825105" cy="1"/>
          </a:xfrm>
          <a:prstGeom prst="bentConnector3">
            <a:avLst>
              <a:gd name="adj1" fmla="val 50000"/>
            </a:avLst>
          </a:prstGeom>
          <a:noFill/>
          <a:ln w="50800" cap="flat" cmpd="sng">
            <a:solidFill>
              <a:srgbClr val="F7B518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73FE947-EF58-8FAF-B628-22E500AB61DA}"/>
              </a:ext>
            </a:extLst>
          </p:cNvPr>
          <p:cNvSpPr/>
          <p:nvPr/>
        </p:nvSpPr>
        <p:spPr>
          <a:xfrm>
            <a:off x="950408" y="2376742"/>
            <a:ext cx="6647821" cy="952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Название сценария: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Добавление товара в корзину  </a:t>
            </a:r>
            <a:endParaRPr lang="ru-RU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06C81E-5B26-BC8C-6033-EBA7474D9FC7}"/>
              </a:ext>
            </a:extLst>
          </p:cNvPr>
          <p:cNvSpPr/>
          <p:nvPr/>
        </p:nvSpPr>
        <p:spPr>
          <a:xfrm>
            <a:off x="9144000" y="2374812"/>
            <a:ext cx="6647821" cy="952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Условие:</a:t>
            </a:r>
          </a:p>
          <a:p>
            <a:r>
              <a:rPr lang="ru-RU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Пользователь находится на странице “Товары”</a:t>
            </a:r>
          </a:p>
        </p:txBody>
      </p:sp>
    </p:spTree>
    <p:extLst>
      <p:ext uri="{BB962C8B-B14F-4D97-AF65-F5344CB8AC3E}">
        <p14:creationId xmlns:p14="http://schemas.microsoft.com/office/powerpoint/2010/main" val="1687639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Пример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33;p25">
            <a:extLst>
              <a:ext uri="{FF2B5EF4-FFF2-40B4-BE49-F238E27FC236}">
                <a16:creationId xmlns:a16="http://schemas.microsoft.com/office/drawing/2014/main" id="{BAAE58A9-11BF-351D-E451-450D117086D2}"/>
              </a:ext>
            </a:extLst>
          </p:cNvPr>
          <p:cNvSpPr/>
          <p:nvPr/>
        </p:nvSpPr>
        <p:spPr>
          <a:xfrm>
            <a:off x="950408" y="4516552"/>
            <a:ext cx="5638971" cy="121177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Действие: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</a:t>
            </a:r>
            <a:r>
              <a:rPr lang="ru-RU" sz="160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ользователь нажимает на кнопку “Добавить в корзину” под товаром интереса</a:t>
            </a:r>
            <a:endParaRPr sz="1600" i="0" u="none" strike="noStrike" cap="none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25" name="Google Shape;233;p25">
            <a:extLst>
              <a:ext uri="{FF2B5EF4-FFF2-40B4-BE49-F238E27FC236}">
                <a16:creationId xmlns:a16="http://schemas.microsoft.com/office/drawing/2014/main" id="{556AABD1-A6B2-A9F6-CB2A-B9C923746EF7}"/>
              </a:ext>
            </a:extLst>
          </p:cNvPr>
          <p:cNvSpPr/>
          <p:nvPr/>
        </p:nvSpPr>
        <p:spPr>
          <a:xfrm>
            <a:off x="8414484" y="4213611"/>
            <a:ext cx="9223058" cy="181765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none" strike="noStrike" cap="none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cxnSp>
        <p:nvCxnSpPr>
          <p:cNvPr id="26" name="Google Shape;238;p25">
            <a:extLst>
              <a:ext uri="{FF2B5EF4-FFF2-40B4-BE49-F238E27FC236}">
                <a16:creationId xmlns:a16="http://schemas.microsoft.com/office/drawing/2014/main" id="{FCFDF1BD-4E6A-1FA4-39DA-B1E9148EA2AD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6589379" y="5122438"/>
            <a:ext cx="1825105" cy="1"/>
          </a:xfrm>
          <a:prstGeom prst="bentConnector3">
            <a:avLst>
              <a:gd name="adj1" fmla="val 50000"/>
            </a:avLst>
          </a:prstGeom>
          <a:noFill/>
          <a:ln w="508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3" name="Google Shape;233;p25">
            <a:extLst>
              <a:ext uri="{FF2B5EF4-FFF2-40B4-BE49-F238E27FC236}">
                <a16:creationId xmlns:a16="http://schemas.microsoft.com/office/drawing/2014/main" id="{0A4E0505-550C-E031-11CA-1D203F2D07AA}"/>
              </a:ext>
            </a:extLst>
          </p:cNvPr>
          <p:cNvSpPr/>
          <p:nvPr/>
        </p:nvSpPr>
        <p:spPr>
          <a:xfrm>
            <a:off x="950408" y="8103228"/>
            <a:ext cx="5638971" cy="121177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34" name="Google Shape;233;p25">
            <a:extLst>
              <a:ext uri="{FF2B5EF4-FFF2-40B4-BE49-F238E27FC236}">
                <a16:creationId xmlns:a16="http://schemas.microsoft.com/office/drawing/2014/main" id="{F6D9318D-7E61-9A82-38BA-967B234759E3}"/>
              </a:ext>
            </a:extLst>
          </p:cNvPr>
          <p:cNvSpPr/>
          <p:nvPr/>
        </p:nvSpPr>
        <p:spPr>
          <a:xfrm>
            <a:off x="8414484" y="8103229"/>
            <a:ext cx="9223058" cy="121177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none" strike="noStrike" cap="none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cxnSp>
        <p:nvCxnSpPr>
          <p:cNvPr id="35" name="Google Shape;238;p25">
            <a:extLst>
              <a:ext uri="{FF2B5EF4-FFF2-40B4-BE49-F238E27FC236}">
                <a16:creationId xmlns:a16="http://schemas.microsoft.com/office/drawing/2014/main" id="{C8D5CC8B-B05D-B69E-2EA2-187CFA9506B5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6589379" y="8709114"/>
            <a:ext cx="1825105" cy="1"/>
          </a:xfrm>
          <a:prstGeom prst="bentConnector3">
            <a:avLst>
              <a:gd name="adj1" fmla="val 50000"/>
            </a:avLst>
          </a:prstGeom>
          <a:noFill/>
          <a:ln w="508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73FE947-EF58-8FAF-B628-22E500AB61DA}"/>
              </a:ext>
            </a:extLst>
          </p:cNvPr>
          <p:cNvSpPr/>
          <p:nvPr/>
        </p:nvSpPr>
        <p:spPr>
          <a:xfrm>
            <a:off x="950408" y="2376742"/>
            <a:ext cx="6647821" cy="952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Название сценария: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Добавление товара в корзину  </a:t>
            </a:r>
            <a:endParaRPr lang="ru-RU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06C81E-5B26-BC8C-6033-EBA7474D9FC7}"/>
              </a:ext>
            </a:extLst>
          </p:cNvPr>
          <p:cNvSpPr/>
          <p:nvPr/>
        </p:nvSpPr>
        <p:spPr>
          <a:xfrm>
            <a:off x="9144000" y="2374812"/>
            <a:ext cx="6647821" cy="952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Условие:</a:t>
            </a:r>
          </a:p>
          <a:p>
            <a:r>
              <a:rPr lang="ru-RU" sz="20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Пользователь находится на странице “Товары”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80BEB2F-067B-9E60-7636-9032066F2BAD}"/>
              </a:ext>
            </a:extLst>
          </p:cNvPr>
          <p:cNvGrpSpPr/>
          <p:nvPr/>
        </p:nvGrpSpPr>
        <p:grpSpPr>
          <a:xfrm>
            <a:off x="11301884" y="6460396"/>
            <a:ext cx="6335658" cy="1213703"/>
            <a:chOff x="8414485" y="6370358"/>
            <a:chExt cx="6248572" cy="1213703"/>
          </a:xfrm>
        </p:grpSpPr>
        <p:sp>
          <p:nvSpPr>
            <p:cNvPr id="49" name="Google Shape;233;p25">
              <a:extLst>
                <a:ext uri="{FF2B5EF4-FFF2-40B4-BE49-F238E27FC236}">
                  <a16:creationId xmlns:a16="http://schemas.microsoft.com/office/drawing/2014/main" id="{AFFCD59E-8D99-395B-981E-14D9715170FC}"/>
                </a:ext>
              </a:extLst>
            </p:cNvPr>
            <p:cNvSpPr/>
            <p:nvPr/>
          </p:nvSpPr>
          <p:spPr>
            <a:xfrm>
              <a:off x="8414485" y="6370358"/>
              <a:ext cx="6248572" cy="1213703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 dirty="0">
                  <a:solidFill>
                    <a:schemeClr val="dk1"/>
                  </a:solidFill>
                  <a:latin typeface="Inter" panose="020B0604020202020204" charset="0"/>
                  <a:ea typeface="Inter" panose="020B0604020202020204" charset="0"/>
                </a:rPr>
                <a:t>Результат:</a:t>
              </a: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1800" b="1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endParaRPr>
            </a:p>
            <a:p>
              <a:pPr marL="285750" marR="0" lvl="0" indent="-28575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ru-RU" sz="1600" u="none" strike="noStrike" cap="none" dirty="0">
                  <a:solidFill>
                    <a:schemeClr val="dk1"/>
                  </a:solidFill>
                  <a:latin typeface="Inter" panose="020B0604020202020204" charset="0"/>
                  <a:ea typeface="Inter" panose="020B0604020202020204" charset="0"/>
                  <a:sym typeface="Arial"/>
                </a:rPr>
                <a:t>Система показывает пользователю </a:t>
              </a:r>
            </a:p>
            <a:p>
              <a:pPr marR="0" lvl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ru-RU" sz="1600" u="none" strike="noStrike" cap="none" dirty="0">
                  <a:solidFill>
                    <a:schemeClr val="dk1"/>
                  </a:solidFill>
                  <a:latin typeface="Inter" panose="020B0604020202020204" charset="0"/>
                  <a:ea typeface="Inter" panose="020B0604020202020204" charset="0"/>
                  <a:sym typeface="Arial"/>
                </a:rPr>
                <a:t>     нотификацию с текстом «Товар закончился»</a:t>
              </a:r>
              <a:endParaRPr sz="160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sym typeface="Arial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D7F97FB-5D14-831B-4763-3EE87E994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97826" y="6721577"/>
              <a:ext cx="511264" cy="511264"/>
            </a:xfrm>
            <a:prstGeom prst="rect">
              <a:avLst/>
            </a:prstGeom>
          </p:spPr>
        </p:pic>
      </p:grpSp>
      <p:cxnSp>
        <p:nvCxnSpPr>
          <p:cNvPr id="53" name="Google Shape;238;p25">
            <a:extLst>
              <a:ext uri="{FF2B5EF4-FFF2-40B4-BE49-F238E27FC236}">
                <a16:creationId xmlns:a16="http://schemas.microsoft.com/office/drawing/2014/main" id="{C4F7F397-C1B4-1E14-3C52-5C3A70DF87D0}"/>
              </a:ext>
            </a:extLst>
          </p:cNvPr>
          <p:cNvCxnSpPr>
            <a:cxnSpLocks/>
            <a:stCxn id="24" idx="3"/>
            <a:endCxn id="49" idx="1"/>
          </p:cNvCxnSpPr>
          <p:nvPr/>
        </p:nvCxnSpPr>
        <p:spPr>
          <a:xfrm>
            <a:off x="6589379" y="5122438"/>
            <a:ext cx="4712505" cy="1944810"/>
          </a:xfrm>
          <a:prstGeom prst="bentConnector3">
            <a:avLst>
              <a:gd name="adj1" fmla="val 21356"/>
            </a:avLst>
          </a:prstGeom>
          <a:noFill/>
          <a:ln w="50800" cap="flat" cmpd="sng">
            <a:solidFill>
              <a:srgbClr val="F7B518"/>
            </a:solidFill>
            <a:prstDash val="solid"/>
            <a:round/>
            <a:headEnd type="none" w="sm" len="sm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483989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Story 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Mapping</a:t>
            </a:r>
          </a:p>
        </p:txBody>
      </p:sp>
      <p:sp>
        <p:nvSpPr>
          <p:cNvPr id="77" name="Google Shape;77;p13"/>
          <p:cNvSpPr txBox="1"/>
          <p:nvPr/>
        </p:nvSpPr>
        <p:spPr>
          <a:xfrm>
            <a:off x="1542196" y="1684324"/>
            <a:ext cx="4204651" cy="3785652"/>
          </a:xfrm>
          <a:prstGeom prst="rect">
            <a:avLst/>
          </a:prstGeom>
          <a:noFill/>
          <a:ln>
            <a:noFill/>
          </a:ln>
          <a:effectLst>
            <a:outerShdw dist="292100" dir="2700000" algn="tl" rotWithShape="0">
              <a:schemeClr val="accent4">
                <a:alpha val="4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4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8" name="Google Shape;78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3"/>
          <p:cNvCxnSpPr/>
          <p:nvPr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6788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 вот и новые задачи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72907-ED47-02C8-BA03-FCF6E810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845" y="3787990"/>
            <a:ext cx="5282743" cy="3526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F6307-4CE3-87D2-54A0-A6682D1295E7}"/>
              </a:ext>
            </a:extLst>
          </p:cNvPr>
          <p:cNvSpPr txBox="1"/>
          <p:nvPr/>
        </p:nvSpPr>
        <p:spPr>
          <a:xfrm>
            <a:off x="3757387" y="7465254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14F43F-6620-408F-311D-E7FEDC6A7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2793" y="2141649"/>
            <a:ext cx="6349207" cy="63492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CFA188-2B03-665C-5EB8-ED1208E55672}"/>
              </a:ext>
            </a:extLst>
          </p:cNvPr>
          <p:cNvSpPr txBox="1"/>
          <p:nvPr/>
        </p:nvSpPr>
        <p:spPr>
          <a:xfrm>
            <a:off x="12732711" y="3311300"/>
            <a:ext cx="311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Вася, еще раз привет!</a:t>
            </a:r>
          </a:p>
          <a:p>
            <a:pPr algn="ctr"/>
            <a:b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</a:br>
            <a: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Я доработала истории согласно твоим рекомендациям, и даже написала к ним сценарии! </a:t>
            </a:r>
            <a:b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</a:br>
            <a:b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</a:br>
            <a: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Лови список задач!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D1BA6-B90A-C30B-1516-6E3C5DDAC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1442" y="5480886"/>
            <a:ext cx="4656310" cy="4656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4BF4D1-03D4-2C6D-419C-CEEFF212B4BA}"/>
              </a:ext>
            </a:extLst>
          </p:cNvPr>
          <p:cNvSpPr txBox="1"/>
          <p:nvPr/>
        </p:nvSpPr>
        <p:spPr>
          <a:xfrm>
            <a:off x="8384332" y="9315000"/>
            <a:ext cx="2310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Аналитик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54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Задачи, задачи, задачи…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8A7F0DD-5C2A-472C-472A-B0794B852F6F}"/>
              </a:ext>
            </a:extLst>
          </p:cNvPr>
          <p:cNvGrpSpPr/>
          <p:nvPr/>
        </p:nvGrpSpPr>
        <p:grpSpPr>
          <a:xfrm>
            <a:off x="2537073" y="1556825"/>
            <a:ext cx="13213853" cy="8553016"/>
            <a:chOff x="1871086" y="1440877"/>
            <a:chExt cx="13213853" cy="855301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E7E9C18-DAFE-6A52-0735-AD06E6D7E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9617" y="3766219"/>
              <a:ext cx="5282743" cy="352623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475463-7932-2D00-E6F2-FFC5278BCAAD}"/>
                </a:ext>
              </a:extLst>
            </p:cNvPr>
            <p:cNvSpPr txBox="1"/>
            <p:nvPr/>
          </p:nvSpPr>
          <p:spPr>
            <a:xfrm>
              <a:off x="7589159" y="7443483"/>
              <a:ext cx="1807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Вася</a:t>
              </a:r>
              <a:endParaRPr lang="en-US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AD55D2A-B8B1-CF91-45CC-86A31197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155371" y="2124952"/>
              <a:ext cx="4356898" cy="37594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84A736-09A9-BD3E-6842-1FE187D3B704}"/>
                </a:ext>
              </a:extLst>
            </p:cNvPr>
            <p:cNvSpPr txBox="1"/>
            <p:nvPr/>
          </p:nvSpPr>
          <p:spPr>
            <a:xfrm>
              <a:off x="3028334" y="3294602"/>
              <a:ext cx="285453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Как пользователь, я хочу быстро зарегистрироваться через </a:t>
              </a:r>
              <a:r>
                <a:rPr lang="ru-RU" dirty="0" err="1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Google</a:t>
              </a:r>
              <a:r>
                <a:rPr lang="ru-RU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, чтобы не запоминать новый пароль.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D6702F4-FA76-E226-06AF-C6DA4E77B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1465558">
              <a:off x="1871086" y="5885759"/>
              <a:ext cx="4384540" cy="410813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CF9E24-F18C-AA6D-D9B5-6C73396AE0A4}"/>
                </a:ext>
              </a:extLst>
            </p:cNvPr>
            <p:cNvSpPr txBox="1"/>
            <p:nvPr/>
          </p:nvSpPr>
          <p:spPr>
            <a:xfrm>
              <a:off x="2761990" y="7721112"/>
              <a:ext cx="260631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Как пользователь, я хочу иметь возможность не указывать личные данные, чтобы сохранить свою конфиденциальность.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535A18F-FC6A-6A9F-3F43-1A6BB4E7C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42386" y="1440877"/>
              <a:ext cx="4196127" cy="406314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39037D-F866-0F84-958F-2A7D82D93C47}"/>
                </a:ext>
              </a:extLst>
            </p:cNvPr>
            <p:cNvSpPr txBox="1"/>
            <p:nvPr/>
          </p:nvSpPr>
          <p:spPr>
            <a:xfrm>
              <a:off x="10925399" y="2729968"/>
              <a:ext cx="243009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Как пользователь, я хочу видеть свои заказы, чтобы знать о истории своих заказов.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2A18D89-7368-B4AB-523D-59C2BB426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9122218" flipH="1">
              <a:off x="10631127" y="5464781"/>
              <a:ext cx="4453812" cy="410813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EA03B6-7C73-4877-F4B9-506C2A1E4469}"/>
                </a:ext>
              </a:extLst>
            </p:cNvPr>
            <p:cNvSpPr txBox="1"/>
            <p:nvPr/>
          </p:nvSpPr>
          <p:spPr>
            <a:xfrm>
              <a:off x="11862944" y="7151094"/>
              <a:ext cx="260631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Как пользователь, я хочу получать нотификации о скидках, чтобы выгодно купить новые майки с </a:t>
              </a:r>
              <a:r>
                <a:rPr lang="ru-RU" dirty="0" err="1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котомемами</a:t>
              </a:r>
              <a:r>
                <a:rPr lang="ru-RU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4807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И снова!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1421DE-500B-4141-BFD4-7A4F68E84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600" y="4323416"/>
            <a:ext cx="2764800" cy="2678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C36F6A3-E889-A2A8-694A-8AC3B43E3CA3}"/>
              </a:ext>
            </a:extLst>
          </p:cNvPr>
          <p:cNvGrpSpPr/>
          <p:nvPr/>
        </p:nvGrpSpPr>
        <p:grpSpPr>
          <a:xfrm>
            <a:off x="2537073" y="1556825"/>
            <a:ext cx="13213853" cy="8553016"/>
            <a:chOff x="1871086" y="1440877"/>
            <a:chExt cx="13213853" cy="85530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85C8B7-503C-0AA9-B05B-D17BF3DBD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155371" y="2124952"/>
              <a:ext cx="4356898" cy="375943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D22927-514D-2083-188B-08CDB3FAE448}"/>
                </a:ext>
              </a:extLst>
            </p:cNvPr>
            <p:cNvSpPr txBox="1"/>
            <p:nvPr/>
          </p:nvSpPr>
          <p:spPr>
            <a:xfrm>
              <a:off x="3028334" y="3294602"/>
              <a:ext cx="285453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Как пользователь, я хочу быстро зарегистрироваться через </a:t>
              </a:r>
              <a:r>
                <a:rPr lang="ru-RU" dirty="0" err="1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Google</a:t>
              </a:r>
              <a:r>
                <a:rPr lang="ru-RU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, чтобы не запоминать новый пароль.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CEC4CA2-87F9-FB1F-D257-8EBC9AA65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1465558">
              <a:off x="1871086" y="5885759"/>
              <a:ext cx="4384540" cy="410813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CADEA0-DE60-E7E9-6B48-BF5995D60535}"/>
                </a:ext>
              </a:extLst>
            </p:cNvPr>
            <p:cNvSpPr txBox="1"/>
            <p:nvPr/>
          </p:nvSpPr>
          <p:spPr>
            <a:xfrm>
              <a:off x="2761990" y="7721112"/>
              <a:ext cx="260631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Как пользователь, я хочу иметь возможность не указывать личные данные, чтобы сохранить свою конфиденциальность.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BAF34C-E5CC-B280-5B2A-2757AC401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42386" y="1440877"/>
              <a:ext cx="4196127" cy="406314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C328E5-BE60-3AF5-0CB0-F076AAC71047}"/>
                </a:ext>
              </a:extLst>
            </p:cNvPr>
            <p:cNvSpPr txBox="1"/>
            <p:nvPr/>
          </p:nvSpPr>
          <p:spPr>
            <a:xfrm>
              <a:off x="10925399" y="2729968"/>
              <a:ext cx="243009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Как пользователь, я хочу видеть свои заказы, чтобы знать о истории своих заказов.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D6D1D4F-70E6-E934-2DE4-06325A3B1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9122218" flipH="1">
              <a:off x="10631127" y="5464781"/>
              <a:ext cx="4453812" cy="410813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155A2C-DCCB-FA15-8737-F9C5732559EC}"/>
                </a:ext>
              </a:extLst>
            </p:cNvPr>
            <p:cNvSpPr txBox="1"/>
            <p:nvPr/>
          </p:nvSpPr>
          <p:spPr>
            <a:xfrm>
              <a:off x="11862944" y="7151094"/>
              <a:ext cx="260631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Как пользователь, я хочу получать нотификации о скидках, чтобы выгодно купить новые майки с </a:t>
              </a:r>
              <a:r>
                <a:rPr lang="ru-RU" dirty="0" err="1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котомемами</a:t>
              </a:r>
              <a:r>
                <a:rPr lang="ru-RU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4758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1429156" y="1394756"/>
            <a:ext cx="13491411" cy="7604865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>
            <a:noFill/>
          </a:ln>
          <a:effectLst>
            <a:outerShdw blurRad="723900" dist="38100" dir="2700000" algn="tl" rotWithShape="0">
              <a:srgbClr val="000000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2600249" y="2814375"/>
            <a:ext cx="11099709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5600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Story Mapping  </a:t>
            </a:r>
            <a:r>
              <a:rPr lang="en-US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2246051" y="3083236"/>
            <a:ext cx="11951212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sz="3000" b="0" i="0" u="none" strike="noStrike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2599028" y="3804692"/>
            <a:ext cx="1178340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инструмент визуализации пользовательских историй.</a:t>
            </a:r>
          </a:p>
        </p:txBody>
      </p:sp>
      <p:grpSp>
        <p:nvGrpSpPr>
          <p:cNvPr id="175" name="Google Shape;175;p22"/>
          <p:cNvGrpSpPr/>
          <p:nvPr/>
        </p:nvGrpSpPr>
        <p:grpSpPr>
          <a:xfrm>
            <a:off x="6801930" y="1083225"/>
            <a:ext cx="2916120" cy="579298"/>
            <a:chOff x="6556450" y="1100561"/>
            <a:chExt cx="2916120" cy="579298"/>
          </a:xfrm>
        </p:grpSpPr>
        <p:sp>
          <p:nvSpPr>
            <p:cNvPr id="176" name="Google Shape;176;p22"/>
            <p:cNvSpPr/>
            <p:nvPr/>
          </p:nvSpPr>
          <p:spPr>
            <a:xfrm>
              <a:off x="6556450" y="1156485"/>
              <a:ext cx="2839453" cy="523374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633070" y="1100561"/>
              <a:ext cx="28395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99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ПОЛЕЗНО ЗНАТЬ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8" name="Google Shape;178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907758" y="656369"/>
            <a:ext cx="1257300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5F8BDA-F238-1960-CDF9-0E691EE52472}"/>
              </a:ext>
            </a:extLst>
          </p:cNvPr>
          <p:cNvSpPr txBox="1"/>
          <p:nvPr/>
        </p:nvSpPr>
        <p:spPr>
          <a:xfrm>
            <a:off x="2599028" y="5197188"/>
            <a:ext cx="11291143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50000"/>
              </a:lnSpc>
              <a:buNone/>
              <a:defRPr sz="2800">
                <a:latin typeface="Inter"/>
                <a:ea typeface="Inter"/>
                <a:cs typeface="Inter"/>
              </a:defRPr>
            </a:lvl1pPr>
          </a:lstStyle>
          <a:p>
            <a:r>
              <a:rPr lang="ru-RU" dirty="0"/>
              <a:t>Позволяют разработчикам </a:t>
            </a:r>
            <a:r>
              <a:rPr lang="ru-RU" b="1" dirty="0" err="1"/>
              <a:t>приоритизировать</a:t>
            </a:r>
            <a:r>
              <a:rPr lang="ru-RU" b="1" dirty="0"/>
              <a:t> </a:t>
            </a:r>
            <a:r>
              <a:rPr lang="ru-RU" b="1" dirty="0" err="1"/>
              <a:t>бэклог</a:t>
            </a:r>
            <a:r>
              <a:rPr lang="ru-RU" dirty="0"/>
              <a:t>, определить </a:t>
            </a:r>
            <a:r>
              <a:rPr lang="ru-RU" dirty="0" err="1"/>
              <a:t>Minimal</a:t>
            </a:r>
            <a:r>
              <a:rPr lang="ru-RU" dirty="0"/>
              <a:t> </a:t>
            </a:r>
            <a:r>
              <a:rPr lang="ru-RU" dirty="0" err="1"/>
              <a:t>Viable</a:t>
            </a:r>
            <a:r>
              <a:rPr lang="ru-RU" dirty="0"/>
              <a:t> </a:t>
            </a:r>
            <a:r>
              <a:rPr lang="ru-RU" dirty="0" err="1"/>
              <a:t>Product</a:t>
            </a:r>
            <a:r>
              <a:rPr lang="ru-RU" dirty="0"/>
              <a:t> (MVP) — минимально жизнеспособный продукт, сфокусироваться на </a:t>
            </a:r>
            <a:r>
              <a:rPr lang="ru-RU" b="1" dirty="0"/>
              <a:t>важных функциях</a:t>
            </a:r>
            <a:r>
              <a:rPr lang="ru-RU" dirty="0"/>
              <a:t> и постоянно улучшать пользовательский сценарий.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69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Пример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30A26F-F592-4FBB-C939-AFACBE2B4418}"/>
              </a:ext>
            </a:extLst>
          </p:cNvPr>
          <p:cNvSpPr/>
          <p:nvPr/>
        </p:nvSpPr>
        <p:spPr>
          <a:xfrm>
            <a:off x="5814070" y="1675916"/>
            <a:ext cx="6647821" cy="952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Инициатива: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Создать приложение с мемами про котов</a:t>
            </a:r>
            <a:endParaRPr lang="ru-RU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774421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Пример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73FE947-EF58-8FAF-B628-22E500AB61DA}"/>
              </a:ext>
            </a:extLst>
          </p:cNvPr>
          <p:cNvSpPr/>
          <p:nvPr/>
        </p:nvSpPr>
        <p:spPr>
          <a:xfrm>
            <a:off x="950408" y="2376742"/>
            <a:ext cx="6647821" cy="952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Название сценария: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Добавление товара в корзину  </a:t>
            </a:r>
            <a:endParaRPr lang="ru-RU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30A26F-F592-4FBB-C939-AFACBE2B4418}"/>
              </a:ext>
            </a:extLst>
          </p:cNvPr>
          <p:cNvSpPr/>
          <p:nvPr/>
        </p:nvSpPr>
        <p:spPr>
          <a:xfrm>
            <a:off x="5814070" y="1675916"/>
            <a:ext cx="6647821" cy="952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Инициатива: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Создать приложение с мемами про котов</a:t>
            </a:r>
            <a:endParaRPr lang="ru-RU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226683-7936-4679-A7D1-39BEB972972F}"/>
              </a:ext>
            </a:extLst>
          </p:cNvPr>
          <p:cNvGrpSpPr/>
          <p:nvPr/>
        </p:nvGrpSpPr>
        <p:grpSpPr>
          <a:xfrm>
            <a:off x="3002327" y="3249948"/>
            <a:ext cx="12271306" cy="1252792"/>
            <a:chOff x="3235703" y="3253338"/>
            <a:chExt cx="12271306" cy="1252792"/>
          </a:xfrm>
          <a:solidFill>
            <a:schemeClr val="accent2">
              <a:lumMod val="75000"/>
            </a:schemeClr>
          </a:solidFill>
        </p:grpSpPr>
        <p:sp>
          <p:nvSpPr>
            <p:cNvPr id="12" name="Google Shape;233;p25">
              <a:extLst>
                <a:ext uri="{FF2B5EF4-FFF2-40B4-BE49-F238E27FC236}">
                  <a16:creationId xmlns:a16="http://schemas.microsoft.com/office/drawing/2014/main" id="{6F9ECF59-A8F3-5327-B20E-F4AB386A2063}"/>
                </a:ext>
              </a:extLst>
            </p:cNvPr>
            <p:cNvSpPr/>
            <p:nvPr/>
          </p:nvSpPr>
          <p:spPr>
            <a:xfrm>
              <a:off x="3235703" y="3253338"/>
              <a:ext cx="3589022" cy="1211771"/>
            </a:xfrm>
            <a:prstGeom prst="roundRect">
              <a:avLst>
                <a:gd name="adj" fmla="val 16667"/>
              </a:avLst>
            </a:prstGeom>
            <a:solidFill>
              <a:srgbClr val="ED7D3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Эпик 1:</a:t>
              </a: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18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  <a:p>
              <a:pPr marL="285750" marR="0" lvl="0" indent="-28575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ru-RU" sz="16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Реализовать пользовательскую ленту</a:t>
              </a:r>
              <a:endParaRPr sz="16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endParaRPr>
            </a:p>
          </p:txBody>
        </p:sp>
        <p:sp>
          <p:nvSpPr>
            <p:cNvPr id="13" name="Google Shape;233;p25">
              <a:extLst>
                <a:ext uri="{FF2B5EF4-FFF2-40B4-BE49-F238E27FC236}">
                  <a16:creationId xmlns:a16="http://schemas.microsoft.com/office/drawing/2014/main" id="{EFB16176-94C9-08FD-07BA-7F2072311289}"/>
                </a:ext>
              </a:extLst>
            </p:cNvPr>
            <p:cNvSpPr/>
            <p:nvPr/>
          </p:nvSpPr>
          <p:spPr>
            <a:xfrm>
              <a:off x="7576845" y="3294359"/>
              <a:ext cx="3589022" cy="1211771"/>
            </a:xfrm>
            <a:prstGeom prst="roundRect">
              <a:avLst>
                <a:gd name="adj" fmla="val 16667"/>
              </a:avLst>
            </a:prstGeom>
            <a:solidFill>
              <a:srgbClr val="ED7D3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Эпик 2:</a:t>
              </a: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18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  <a:p>
              <a:pPr marL="285750" marR="0" lvl="0" indent="-28575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ru-RU" sz="16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Создать маркетплейс для покупки одежды</a:t>
              </a:r>
              <a:endParaRPr sz="16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endParaRPr>
            </a:p>
          </p:txBody>
        </p:sp>
        <p:sp>
          <p:nvSpPr>
            <p:cNvPr id="14" name="Google Shape;233;p25">
              <a:extLst>
                <a:ext uri="{FF2B5EF4-FFF2-40B4-BE49-F238E27FC236}">
                  <a16:creationId xmlns:a16="http://schemas.microsoft.com/office/drawing/2014/main" id="{47BC7058-9496-5CDE-1F98-333368ED857D}"/>
                </a:ext>
              </a:extLst>
            </p:cNvPr>
            <p:cNvSpPr/>
            <p:nvPr/>
          </p:nvSpPr>
          <p:spPr>
            <a:xfrm>
              <a:off x="11917987" y="3273849"/>
              <a:ext cx="3589022" cy="1211771"/>
            </a:xfrm>
            <a:prstGeom prst="roundRect">
              <a:avLst>
                <a:gd name="adj" fmla="val 16667"/>
              </a:avLst>
            </a:prstGeom>
            <a:solidFill>
              <a:srgbClr val="ED7D3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Эпик 3:</a:t>
              </a: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18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  <a:p>
              <a:pPr marL="285750" marR="0" lvl="0" indent="-28575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ru-RU" sz="16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Добавить видео ролики в формате историй</a:t>
              </a:r>
              <a:endParaRPr sz="16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7650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Пример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73FE947-EF58-8FAF-B628-22E500AB61DA}"/>
              </a:ext>
            </a:extLst>
          </p:cNvPr>
          <p:cNvSpPr/>
          <p:nvPr/>
        </p:nvSpPr>
        <p:spPr>
          <a:xfrm>
            <a:off x="950408" y="2376742"/>
            <a:ext cx="6647821" cy="952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Название сценария: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Добавление товара в корзину  </a:t>
            </a:r>
            <a:endParaRPr lang="ru-RU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30A26F-F592-4FBB-C939-AFACBE2B4418}"/>
              </a:ext>
            </a:extLst>
          </p:cNvPr>
          <p:cNvSpPr/>
          <p:nvPr/>
        </p:nvSpPr>
        <p:spPr>
          <a:xfrm>
            <a:off x="5814070" y="1675916"/>
            <a:ext cx="6647821" cy="952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Инициатива: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Создать приложение с мемами про котов</a:t>
            </a:r>
            <a:endParaRPr lang="ru-RU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</p:txBody>
      </p:sp>
      <p:sp>
        <p:nvSpPr>
          <p:cNvPr id="12" name="Google Shape;233;p25">
            <a:extLst>
              <a:ext uri="{FF2B5EF4-FFF2-40B4-BE49-F238E27FC236}">
                <a16:creationId xmlns:a16="http://schemas.microsoft.com/office/drawing/2014/main" id="{6F9ECF59-A8F3-5327-B20E-F4AB386A2063}"/>
              </a:ext>
            </a:extLst>
          </p:cNvPr>
          <p:cNvSpPr/>
          <p:nvPr/>
        </p:nvSpPr>
        <p:spPr>
          <a:xfrm>
            <a:off x="3002327" y="3249948"/>
            <a:ext cx="3589022" cy="1211771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Эпик 1: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пользовательскую ленту</a:t>
            </a:r>
            <a:endParaRPr sz="1600" i="0" u="none" strike="noStrike" cap="none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13" name="Google Shape;233;p25">
            <a:extLst>
              <a:ext uri="{FF2B5EF4-FFF2-40B4-BE49-F238E27FC236}">
                <a16:creationId xmlns:a16="http://schemas.microsoft.com/office/drawing/2014/main" id="{EFB16176-94C9-08FD-07BA-7F2072311289}"/>
              </a:ext>
            </a:extLst>
          </p:cNvPr>
          <p:cNvSpPr/>
          <p:nvPr/>
        </p:nvSpPr>
        <p:spPr>
          <a:xfrm>
            <a:off x="7343469" y="3290969"/>
            <a:ext cx="3589022" cy="1211771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Эпик 2: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Создать маркетплейс для покупки одежды</a:t>
            </a:r>
            <a:endParaRPr sz="1600" i="0" u="none" strike="noStrike" cap="none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14" name="Google Shape;233;p25">
            <a:extLst>
              <a:ext uri="{FF2B5EF4-FFF2-40B4-BE49-F238E27FC236}">
                <a16:creationId xmlns:a16="http://schemas.microsoft.com/office/drawing/2014/main" id="{47BC7058-9496-5CDE-1F98-333368ED857D}"/>
              </a:ext>
            </a:extLst>
          </p:cNvPr>
          <p:cNvSpPr/>
          <p:nvPr/>
        </p:nvSpPr>
        <p:spPr>
          <a:xfrm>
            <a:off x="11684611" y="3270459"/>
            <a:ext cx="3589022" cy="1211771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B959E2-8F8C-728A-91F6-A509556AF011}"/>
              </a:ext>
            </a:extLst>
          </p:cNvPr>
          <p:cNvGrpSpPr/>
          <p:nvPr/>
        </p:nvGrpSpPr>
        <p:grpSpPr>
          <a:xfrm>
            <a:off x="3002327" y="5083394"/>
            <a:ext cx="12271306" cy="5203606"/>
            <a:chOff x="3002327" y="5083394"/>
            <a:chExt cx="12271306" cy="520360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776E442-7716-6C3C-D5DD-4FB2DF7B5E89}"/>
                </a:ext>
              </a:extLst>
            </p:cNvPr>
            <p:cNvGrpSpPr/>
            <p:nvPr/>
          </p:nvGrpSpPr>
          <p:grpSpPr>
            <a:xfrm>
              <a:off x="3002327" y="5083394"/>
              <a:ext cx="12271306" cy="973150"/>
              <a:chOff x="3002327" y="4939385"/>
              <a:chExt cx="12271306" cy="973150"/>
            </a:xfrm>
          </p:grpSpPr>
          <p:sp>
            <p:nvSpPr>
              <p:cNvPr id="9" name="Google Shape;233;p25">
                <a:extLst>
                  <a:ext uri="{FF2B5EF4-FFF2-40B4-BE49-F238E27FC236}">
                    <a16:creationId xmlns:a16="http://schemas.microsoft.com/office/drawing/2014/main" id="{D0F31DDD-98A5-66F5-6D42-7BBFD090DFE0}"/>
                  </a:ext>
                </a:extLst>
              </p:cNvPr>
              <p:cNvSpPr/>
              <p:nvPr/>
            </p:nvSpPr>
            <p:spPr>
              <a:xfrm>
                <a:off x="3002327" y="4939386"/>
                <a:ext cx="2560273" cy="973149"/>
              </a:xfrm>
              <a:prstGeom prst="roundRect">
                <a:avLst>
                  <a:gd name="adj" fmla="val 16667"/>
                </a:avLst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 b="1" dirty="0">
                    <a:solidFill>
                      <a:schemeClr val="dk1"/>
                    </a:solidFill>
                    <a:latin typeface="Inter" panose="020B0604020202020204" charset="0"/>
                    <a:ea typeface="Inter" panose="020B0604020202020204" charset="0"/>
                  </a:rPr>
                  <a:t>Фича:</a:t>
                </a:r>
                <a:endParaRPr lang="ru-RU" sz="1800" dirty="0">
                  <a:solidFill>
                    <a:schemeClr val="dk1"/>
                  </a:solidFill>
                  <a:latin typeface="Inter" panose="020B0604020202020204" charset="0"/>
                  <a:ea typeface="Inter" panose="020B0604020202020204" charset="0"/>
                </a:endParaRPr>
              </a:p>
              <a:p>
                <a:pPr marL="285750" marR="0" lvl="0" indent="-28575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ru-RU" sz="1600" dirty="0">
                    <a:solidFill>
                      <a:schemeClr val="dk1"/>
                    </a:solidFill>
                    <a:latin typeface="Inter" panose="020B0604020202020204" charset="0"/>
                    <a:ea typeface="Inter" panose="020B0604020202020204" charset="0"/>
                  </a:rPr>
                  <a:t>Поиск товара на маркетплейсе</a:t>
                </a:r>
                <a:endParaRPr sz="1600" i="0" u="none" strike="noStrike" cap="none" dirty="0">
                  <a:solidFill>
                    <a:schemeClr val="dk1"/>
                  </a:solidFill>
                  <a:latin typeface="Inter" panose="020B0604020202020204" charset="0"/>
                  <a:ea typeface="Inter" panose="020B0604020202020204" charset="0"/>
                  <a:sym typeface="Arial"/>
                </a:endParaRPr>
              </a:p>
            </p:txBody>
          </p:sp>
          <p:sp>
            <p:nvSpPr>
              <p:cNvPr id="17" name="Google Shape;233;p25">
                <a:extLst>
                  <a:ext uri="{FF2B5EF4-FFF2-40B4-BE49-F238E27FC236}">
                    <a16:creationId xmlns:a16="http://schemas.microsoft.com/office/drawing/2014/main" id="{E198A5C8-78C4-B370-C3EF-D5514E529C5D}"/>
                  </a:ext>
                </a:extLst>
              </p:cNvPr>
              <p:cNvSpPr/>
              <p:nvPr/>
            </p:nvSpPr>
            <p:spPr>
              <a:xfrm>
                <a:off x="12737556" y="4939386"/>
                <a:ext cx="2536077" cy="973149"/>
              </a:xfrm>
              <a:prstGeom prst="roundRect">
                <a:avLst>
                  <a:gd name="adj" fmla="val 16667"/>
                </a:avLst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 b="1" dirty="0">
                    <a:solidFill>
                      <a:schemeClr val="dk1"/>
                    </a:solidFill>
                    <a:latin typeface="Inter" panose="020B0604020202020204" charset="0"/>
                    <a:ea typeface="Inter" panose="020B0604020202020204" charset="0"/>
                  </a:rPr>
                  <a:t>Фича:</a:t>
                </a:r>
                <a:endParaRPr lang="ru-RU" sz="1800" dirty="0">
                  <a:solidFill>
                    <a:schemeClr val="dk1"/>
                  </a:solidFill>
                  <a:latin typeface="Inter" panose="020B0604020202020204" charset="0"/>
                  <a:ea typeface="Inter" panose="020B0604020202020204" charset="0"/>
                </a:endParaRPr>
              </a:p>
              <a:p>
                <a:pPr marL="285750" marR="0" lvl="0" indent="-28575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ru-RU" sz="1600" i="0" u="none" strike="noStrike" cap="none" dirty="0">
                    <a:solidFill>
                      <a:schemeClr val="dk1"/>
                    </a:solidFill>
                    <a:latin typeface="Inter" panose="020B0604020202020204" charset="0"/>
                    <a:ea typeface="Inter" panose="020B0604020202020204" charset="0"/>
                    <a:sym typeface="Arial"/>
                  </a:rPr>
                  <a:t>Поку</a:t>
                </a:r>
                <a:r>
                  <a:rPr lang="ru-RU" sz="1600" dirty="0">
                    <a:solidFill>
                      <a:schemeClr val="dk1"/>
                    </a:solidFill>
                    <a:latin typeface="Inter" panose="020B0604020202020204" charset="0"/>
                    <a:ea typeface="Inter" panose="020B0604020202020204" charset="0"/>
                  </a:rPr>
                  <a:t>пка и данные о заказе</a:t>
                </a:r>
                <a:endParaRPr sz="1600" i="0" u="none" strike="noStrike" cap="none" dirty="0">
                  <a:solidFill>
                    <a:schemeClr val="dk1"/>
                  </a:solidFill>
                  <a:latin typeface="Inter" panose="020B0604020202020204" charset="0"/>
                  <a:ea typeface="Inter" panose="020B0604020202020204" charset="0"/>
                  <a:sym typeface="Arial"/>
                </a:endParaRPr>
              </a:p>
            </p:txBody>
          </p:sp>
          <p:sp>
            <p:nvSpPr>
              <p:cNvPr id="18" name="Google Shape;233;p25">
                <a:extLst>
                  <a:ext uri="{FF2B5EF4-FFF2-40B4-BE49-F238E27FC236}">
                    <a16:creationId xmlns:a16="http://schemas.microsoft.com/office/drawing/2014/main" id="{D7140016-8475-4F00-D340-1EC7BAEB5735}"/>
                  </a:ext>
                </a:extLst>
              </p:cNvPr>
              <p:cNvSpPr/>
              <p:nvPr/>
            </p:nvSpPr>
            <p:spPr>
              <a:xfrm>
                <a:off x="9500545" y="4939386"/>
                <a:ext cx="2536077" cy="973149"/>
              </a:xfrm>
              <a:prstGeom prst="roundRect">
                <a:avLst>
                  <a:gd name="adj" fmla="val 16667"/>
                </a:avLst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 b="1" dirty="0">
                    <a:solidFill>
                      <a:schemeClr val="dk1"/>
                    </a:solidFill>
                    <a:latin typeface="Inter" panose="020B0604020202020204" charset="0"/>
                    <a:ea typeface="Inter" panose="020B0604020202020204" charset="0"/>
                  </a:rPr>
                  <a:t>Фича:</a:t>
                </a:r>
                <a:endParaRPr lang="ru-RU" sz="1800" dirty="0">
                  <a:solidFill>
                    <a:schemeClr val="dk1"/>
                  </a:solidFill>
                  <a:latin typeface="Inter" panose="020B0604020202020204" charset="0"/>
                  <a:ea typeface="Inter" panose="020B0604020202020204" charset="0"/>
                </a:endParaRPr>
              </a:p>
              <a:p>
                <a:pPr marL="285750" marR="0" lvl="0" indent="-28575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ru-RU" sz="1600" dirty="0">
                    <a:solidFill>
                      <a:schemeClr val="dk1"/>
                    </a:solidFill>
                    <a:latin typeface="Inter" panose="020B0604020202020204" charset="0"/>
                    <a:ea typeface="Inter" panose="020B0604020202020204" charset="0"/>
                  </a:rPr>
                  <a:t>Добавление в корзину</a:t>
                </a:r>
                <a:endParaRPr sz="1600" i="0" u="none" strike="noStrike" cap="none" dirty="0">
                  <a:solidFill>
                    <a:schemeClr val="dk1"/>
                  </a:solidFill>
                  <a:latin typeface="Inter" panose="020B0604020202020204" charset="0"/>
                  <a:ea typeface="Inter" panose="020B0604020202020204" charset="0"/>
                  <a:sym typeface="Arial"/>
                </a:endParaRPr>
              </a:p>
            </p:txBody>
          </p:sp>
          <p:sp>
            <p:nvSpPr>
              <p:cNvPr id="19" name="Google Shape;233;p25">
                <a:extLst>
                  <a:ext uri="{FF2B5EF4-FFF2-40B4-BE49-F238E27FC236}">
                    <a16:creationId xmlns:a16="http://schemas.microsoft.com/office/drawing/2014/main" id="{6244C16D-339C-132E-5AA8-2B13ABB9ED37}"/>
                  </a:ext>
                </a:extLst>
              </p:cNvPr>
              <p:cNvSpPr/>
              <p:nvPr/>
            </p:nvSpPr>
            <p:spPr>
              <a:xfrm>
                <a:off x="6263534" y="4939385"/>
                <a:ext cx="2536077" cy="973150"/>
              </a:xfrm>
              <a:prstGeom prst="roundRect">
                <a:avLst>
                  <a:gd name="adj" fmla="val 16667"/>
                </a:avLst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 b="1" dirty="0">
                    <a:solidFill>
                      <a:schemeClr val="dk1"/>
                    </a:solidFill>
                    <a:latin typeface="Inter" panose="020B0604020202020204" charset="0"/>
                    <a:ea typeface="Inter" panose="020B0604020202020204" charset="0"/>
                  </a:rPr>
                  <a:t>Фича:</a:t>
                </a:r>
                <a:endParaRPr lang="ru-RU" sz="1800" dirty="0">
                  <a:solidFill>
                    <a:schemeClr val="dk1"/>
                  </a:solidFill>
                  <a:latin typeface="Inter" panose="020B0604020202020204" charset="0"/>
                  <a:ea typeface="Inter" panose="020B0604020202020204" charset="0"/>
                </a:endParaRPr>
              </a:p>
              <a:p>
                <a:pPr marL="285750" marR="0" lvl="0" indent="-28575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ru-RU" sz="1600" dirty="0">
                    <a:solidFill>
                      <a:schemeClr val="dk1"/>
                    </a:solidFill>
                    <a:latin typeface="Inter" panose="020B0604020202020204" charset="0"/>
                    <a:ea typeface="Inter" panose="020B0604020202020204" charset="0"/>
                  </a:rPr>
                  <a:t>Информация о товаре</a:t>
                </a:r>
                <a:endParaRPr lang="ru-RU" sz="1600" i="0" u="none" strike="noStrike" cap="none" dirty="0">
                  <a:solidFill>
                    <a:schemeClr val="dk1"/>
                  </a:solidFill>
                  <a:latin typeface="Inter" panose="020B0604020202020204" charset="0"/>
                  <a:ea typeface="Inter" panose="020B0604020202020204" charset="0"/>
                  <a:sym typeface="Arial"/>
                </a:endParaRP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DF04662-0921-94A9-A935-72C33803FE11}"/>
                </a:ext>
              </a:extLst>
            </p:cNvPr>
            <p:cNvCxnSpPr>
              <a:cxnSpLocks/>
            </p:cNvCxnSpPr>
            <p:nvPr/>
          </p:nvCxnSpPr>
          <p:spPr>
            <a:xfrm>
              <a:off x="5847826" y="5143500"/>
              <a:ext cx="0" cy="514350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F95ACEA-8A85-F942-9302-6C97A3754D65}"/>
                </a:ext>
              </a:extLst>
            </p:cNvPr>
            <p:cNvCxnSpPr>
              <a:cxnSpLocks/>
            </p:cNvCxnSpPr>
            <p:nvPr/>
          </p:nvCxnSpPr>
          <p:spPr>
            <a:xfrm>
              <a:off x="9137980" y="5143500"/>
              <a:ext cx="0" cy="514350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68DF692-3910-8182-2144-32BB4ED2EC2D}"/>
                </a:ext>
              </a:extLst>
            </p:cNvPr>
            <p:cNvCxnSpPr>
              <a:cxnSpLocks/>
            </p:cNvCxnSpPr>
            <p:nvPr/>
          </p:nvCxnSpPr>
          <p:spPr>
            <a:xfrm>
              <a:off x="12423214" y="5143500"/>
              <a:ext cx="0" cy="514350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0993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Пользовательская история (</a:t>
            </a:r>
            <a:r>
              <a:rPr lang="ru-RU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User</a:t>
            </a: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Story</a:t>
            </a: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) – </a:t>
            </a: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что это и </a:t>
            </a: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как ее писать</a:t>
            </a:r>
          </a:p>
        </p:txBody>
      </p:sp>
      <p:sp>
        <p:nvSpPr>
          <p:cNvPr id="77" name="Google Shape;77;p13"/>
          <p:cNvSpPr txBox="1"/>
          <p:nvPr/>
        </p:nvSpPr>
        <p:spPr>
          <a:xfrm>
            <a:off x="1542196" y="1684324"/>
            <a:ext cx="4204651" cy="3785652"/>
          </a:xfrm>
          <a:prstGeom prst="rect">
            <a:avLst/>
          </a:prstGeom>
          <a:noFill/>
          <a:ln>
            <a:noFill/>
          </a:ln>
          <a:effectLst>
            <a:outerShdw dist="292100" dir="2700000" algn="tl" rotWithShape="0">
              <a:schemeClr val="accent4">
                <a:alpha val="4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4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8" name="Google Shape;78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3"/>
          <p:cNvCxnSpPr/>
          <p:nvPr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Пример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73FE947-EF58-8FAF-B628-22E500AB61DA}"/>
              </a:ext>
            </a:extLst>
          </p:cNvPr>
          <p:cNvSpPr/>
          <p:nvPr/>
        </p:nvSpPr>
        <p:spPr>
          <a:xfrm>
            <a:off x="950408" y="2376742"/>
            <a:ext cx="6647821" cy="952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Название сценария: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Добавление товара в корзину  </a:t>
            </a:r>
            <a:endParaRPr lang="ru-RU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</p:txBody>
      </p:sp>
      <p:sp>
        <p:nvSpPr>
          <p:cNvPr id="11" name="Google Shape;233;p25">
            <a:extLst>
              <a:ext uri="{FF2B5EF4-FFF2-40B4-BE49-F238E27FC236}">
                <a16:creationId xmlns:a16="http://schemas.microsoft.com/office/drawing/2014/main" id="{49D5AAE3-A81D-696D-15B1-9077AFF19C27}"/>
              </a:ext>
            </a:extLst>
          </p:cNvPr>
          <p:cNvSpPr/>
          <p:nvPr/>
        </p:nvSpPr>
        <p:spPr>
          <a:xfrm>
            <a:off x="3002327" y="6567747"/>
            <a:ext cx="1976527" cy="70314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Найти товар</a:t>
            </a:r>
            <a:endParaRPr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30A26F-F592-4FBB-C939-AFACBE2B4418}"/>
              </a:ext>
            </a:extLst>
          </p:cNvPr>
          <p:cNvSpPr/>
          <p:nvPr/>
        </p:nvSpPr>
        <p:spPr>
          <a:xfrm>
            <a:off x="5814070" y="1675916"/>
            <a:ext cx="6647821" cy="952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Инициатива: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Создать приложение с мемами про котов</a:t>
            </a:r>
            <a:endParaRPr lang="ru-RU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226683-7936-4679-A7D1-39BEB972972F}"/>
              </a:ext>
            </a:extLst>
          </p:cNvPr>
          <p:cNvGrpSpPr/>
          <p:nvPr/>
        </p:nvGrpSpPr>
        <p:grpSpPr>
          <a:xfrm>
            <a:off x="3002327" y="3249948"/>
            <a:ext cx="12271306" cy="1252792"/>
            <a:chOff x="3235703" y="3253338"/>
            <a:chExt cx="12271306" cy="1252792"/>
          </a:xfrm>
          <a:solidFill>
            <a:schemeClr val="accent2">
              <a:lumMod val="75000"/>
            </a:schemeClr>
          </a:solidFill>
        </p:grpSpPr>
        <p:sp>
          <p:nvSpPr>
            <p:cNvPr id="12" name="Google Shape;233;p25">
              <a:extLst>
                <a:ext uri="{FF2B5EF4-FFF2-40B4-BE49-F238E27FC236}">
                  <a16:creationId xmlns:a16="http://schemas.microsoft.com/office/drawing/2014/main" id="{6F9ECF59-A8F3-5327-B20E-F4AB386A2063}"/>
                </a:ext>
              </a:extLst>
            </p:cNvPr>
            <p:cNvSpPr/>
            <p:nvPr/>
          </p:nvSpPr>
          <p:spPr>
            <a:xfrm>
              <a:off x="3235703" y="3253338"/>
              <a:ext cx="3589022" cy="1211771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endParaRPr>
            </a:p>
          </p:txBody>
        </p:sp>
        <p:sp>
          <p:nvSpPr>
            <p:cNvPr id="13" name="Google Shape;233;p25">
              <a:extLst>
                <a:ext uri="{FF2B5EF4-FFF2-40B4-BE49-F238E27FC236}">
                  <a16:creationId xmlns:a16="http://schemas.microsoft.com/office/drawing/2014/main" id="{EFB16176-94C9-08FD-07BA-7F2072311289}"/>
                </a:ext>
              </a:extLst>
            </p:cNvPr>
            <p:cNvSpPr/>
            <p:nvPr/>
          </p:nvSpPr>
          <p:spPr>
            <a:xfrm>
              <a:off x="7576845" y="3294359"/>
              <a:ext cx="3589022" cy="1211771"/>
            </a:xfrm>
            <a:prstGeom prst="roundRect">
              <a:avLst>
                <a:gd name="adj" fmla="val 16667"/>
              </a:avLst>
            </a:prstGeom>
            <a:solidFill>
              <a:srgbClr val="ED7D31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Эпик 2:</a:t>
              </a: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18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  <a:p>
              <a:pPr marL="285750" marR="0" lvl="0" indent="-28575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ru-RU" sz="16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Создать маркетплейс для покупки одежды</a:t>
              </a:r>
              <a:endParaRPr sz="16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endParaRPr>
            </a:p>
          </p:txBody>
        </p:sp>
        <p:sp>
          <p:nvSpPr>
            <p:cNvPr id="14" name="Google Shape;233;p25">
              <a:extLst>
                <a:ext uri="{FF2B5EF4-FFF2-40B4-BE49-F238E27FC236}">
                  <a16:creationId xmlns:a16="http://schemas.microsoft.com/office/drawing/2014/main" id="{47BC7058-9496-5CDE-1F98-333368ED857D}"/>
                </a:ext>
              </a:extLst>
            </p:cNvPr>
            <p:cNvSpPr/>
            <p:nvPr/>
          </p:nvSpPr>
          <p:spPr>
            <a:xfrm>
              <a:off x="11917987" y="3273849"/>
              <a:ext cx="3589022" cy="1211771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B959E2-8F8C-728A-91F6-A509556AF011}"/>
              </a:ext>
            </a:extLst>
          </p:cNvPr>
          <p:cNvGrpSpPr/>
          <p:nvPr/>
        </p:nvGrpSpPr>
        <p:grpSpPr>
          <a:xfrm>
            <a:off x="3002327" y="5083394"/>
            <a:ext cx="12271306" cy="5203606"/>
            <a:chOff x="3002327" y="5083394"/>
            <a:chExt cx="12271306" cy="520360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776E442-7716-6C3C-D5DD-4FB2DF7B5E89}"/>
                </a:ext>
              </a:extLst>
            </p:cNvPr>
            <p:cNvGrpSpPr/>
            <p:nvPr/>
          </p:nvGrpSpPr>
          <p:grpSpPr>
            <a:xfrm>
              <a:off x="3002327" y="5083394"/>
              <a:ext cx="12271306" cy="973150"/>
              <a:chOff x="3002327" y="4939385"/>
              <a:chExt cx="12271306" cy="973150"/>
            </a:xfrm>
          </p:grpSpPr>
          <p:sp>
            <p:nvSpPr>
              <p:cNvPr id="9" name="Google Shape;233;p25">
                <a:extLst>
                  <a:ext uri="{FF2B5EF4-FFF2-40B4-BE49-F238E27FC236}">
                    <a16:creationId xmlns:a16="http://schemas.microsoft.com/office/drawing/2014/main" id="{D0F31DDD-98A5-66F5-6D42-7BBFD090DFE0}"/>
                  </a:ext>
                </a:extLst>
              </p:cNvPr>
              <p:cNvSpPr/>
              <p:nvPr/>
            </p:nvSpPr>
            <p:spPr>
              <a:xfrm>
                <a:off x="3002327" y="4939386"/>
                <a:ext cx="2560273" cy="973149"/>
              </a:xfrm>
              <a:prstGeom prst="roundRect">
                <a:avLst>
                  <a:gd name="adj" fmla="val 16667"/>
                </a:avLst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 b="1" dirty="0">
                    <a:solidFill>
                      <a:schemeClr val="dk1"/>
                    </a:solidFill>
                    <a:latin typeface="Inter" panose="020B0604020202020204" charset="0"/>
                    <a:ea typeface="Inter" panose="020B0604020202020204" charset="0"/>
                  </a:rPr>
                  <a:t>Фича:</a:t>
                </a:r>
                <a:endParaRPr lang="ru-RU" sz="1800" dirty="0">
                  <a:solidFill>
                    <a:schemeClr val="dk1"/>
                  </a:solidFill>
                  <a:latin typeface="Inter" panose="020B0604020202020204" charset="0"/>
                  <a:ea typeface="Inter" panose="020B0604020202020204" charset="0"/>
                </a:endParaRPr>
              </a:p>
              <a:p>
                <a:pPr marL="285750" marR="0" lvl="0" indent="-28575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ru-RU" sz="1600" dirty="0">
                    <a:solidFill>
                      <a:schemeClr val="dk1"/>
                    </a:solidFill>
                    <a:latin typeface="Inter" panose="020B0604020202020204" charset="0"/>
                    <a:ea typeface="Inter" panose="020B0604020202020204" charset="0"/>
                  </a:rPr>
                  <a:t>Поиск товара на маркетплейсе</a:t>
                </a:r>
                <a:endParaRPr sz="1600" i="0" u="none" strike="noStrike" cap="none" dirty="0">
                  <a:solidFill>
                    <a:schemeClr val="dk1"/>
                  </a:solidFill>
                  <a:latin typeface="Inter" panose="020B0604020202020204" charset="0"/>
                  <a:ea typeface="Inter" panose="020B0604020202020204" charset="0"/>
                  <a:sym typeface="Arial"/>
                </a:endParaRPr>
              </a:p>
            </p:txBody>
          </p:sp>
          <p:sp>
            <p:nvSpPr>
              <p:cNvPr id="17" name="Google Shape;233;p25">
                <a:extLst>
                  <a:ext uri="{FF2B5EF4-FFF2-40B4-BE49-F238E27FC236}">
                    <a16:creationId xmlns:a16="http://schemas.microsoft.com/office/drawing/2014/main" id="{E198A5C8-78C4-B370-C3EF-D5514E529C5D}"/>
                  </a:ext>
                </a:extLst>
              </p:cNvPr>
              <p:cNvSpPr/>
              <p:nvPr/>
            </p:nvSpPr>
            <p:spPr>
              <a:xfrm>
                <a:off x="12737556" y="4939386"/>
                <a:ext cx="2536077" cy="973149"/>
              </a:xfrm>
              <a:prstGeom prst="roundRect">
                <a:avLst>
                  <a:gd name="adj" fmla="val 16667"/>
                </a:avLst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 b="1" dirty="0">
                    <a:solidFill>
                      <a:schemeClr val="dk1"/>
                    </a:solidFill>
                    <a:latin typeface="Inter" panose="020B0604020202020204" charset="0"/>
                    <a:ea typeface="Inter" panose="020B0604020202020204" charset="0"/>
                  </a:rPr>
                  <a:t>Фича:</a:t>
                </a:r>
                <a:endParaRPr lang="ru-RU" sz="1800" dirty="0">
                  <a:solidFill>
                    <a:schemeClr val="dk1"/>
                  </a:solidFill>
                  <a:latin typeface="Inter" panose="020B0604020202020204" charset="0"/>
                  <a:ea typeface="Inter" panose="020B0604020202020204" charset="0"/>
                </a:endParaRPr>
              </a:p>
              <a:p>
                <a:pPr marL="285750" marR="0" lvl="0" indent="-28575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ru-RU" sz="1600" i="0" u="none" strike="noStrike" cap="none" dirty="0">
                    <a:solidFill>
                      <a:schemeClr val="dk1"/>
                    </a:solidFill>
                    <a:latin typeface="Inter" panose="020B0604020202020204" charset="0"/>
                    <a:ea typeface="Inter" panose="020B0604020202020204" charset="0"/>
                    <a:sym typeface="Arial"/>
                  </a:rPr>
                  <a:t>Поку</a:t>
                </a:r>
                <a:r>
                  <a:rPr lang="ru-RU" sz="1600" dirty="0">
                    <a:solidFill>
                      <a:schemeClr val="dk1"/>
                    </a:solidFill>
                    <a:latin typeface="Inter" panose="020B0604020202020204" charset="0"/>
                    <a:ea typeface="Inter" panose="020B0604020202020204" charset="0"/>
                  </a:rPr>
                  <a:t>пка и данные о заказе</a:t>
                </a:r>
                <a:endParaRPr sz="1600" i="0" u="none" strike="noStrike" cap="none" dirty="0">
                  <a:solidFill>
                    <a:schemeClr val="dk1"/>
                  </a:solidFill>
                  <a:latin typeface="Inter" panose="020B0604020202020204" charset="0"/>
                  <a:ea typeface="Inter" panose="020B0604020202020204" charset="0"/>
                  <a:sym typeface="Arial"/>
                </a:endParaRPr>
              </a:p>
            </p:txBody>
          </p:sp>
          <p:sp>
            <p:nvSpPr>
              <p:cNvPr id="18" name="Google Shape;233;p25">
                <a:extLst>
                  <a:ext uri="{FF2B5EF4-FFF2-40B4-BE49-F238E27FC236}">
                    <a16:creationId xmlns:a16="http://schemas.microsoft.com/office/drawing/2014/main" id="{D7140016-8475-4F00-D340-1EC7BAEB5735}"/>
                  </a:ext>
                </a:extLst>
              </p:cNvPr>
              <p:cNvSpPr/>
              <p:nvPr/>
            </p:nvSpPr>
            <p:spPr>
              <a:xfrm>
                <a:off x="9500545" y="4939386"/>
                <a:ext cx="2536077" cy="973149"/>
              </a:xfrm>
              <a:prstGeom prst="roundRect">
                <a:avLst>
                  <a:gd name="adj" fmla="val 16667"/>
                </a:avLst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 b="1" dirty="0">
                    <a:solidFill>
                      <a:schemeClr val="dk1"/>
                    </a:solidFill>
                    <a:latin typeface="Inter" panose="020B0604020202020204" charset="0"/>
                    <a:ea typeface="Inter" panose="020B0604020202020204" charset="0"/>
                  </a:rPr>
                  <a:t>Фича:</a:t>
                </a:r>
                <a:endParaRPr lang="ru-RU" sz="1800" dirty="0">
                  <a:solidFill>
                    <a:schemeClr val="dk1"/>
                  </a:solidFill>
                  <a:latin typeface="Inter" panose="020B0604020202020204" charset="0"/>
                  <a:ea typeface="Inter" panose="020B0604020202020204" charset="0"/>
                </a:endParaRPr>
              </a:p>
              <a:p>
                <a:pPr marL="285750" marR="0" lvl="0" indent="-28575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ru-RU" sz="1600" dirty="0">
                    <a:solidFill>
                      <a:schemeClr val="dk1"/>
                    </a:solidFill>
                    <a:latin typeface="Inter" panose="020B0604020202020204" charset="0"/>
                    <a:ea typeface="Inter" panose="020B0604020202020204" charset="0"/>
                  </a:rPr>
                  <a:t>Добавление в корзину</a:t>
                </a:r>
                <a:endParaRPr sz="1600" i="0" u="none" strike="noStrike" cap="none" dirty="0">
                  <a:solidFill>
                    <a:schemeClr val="dk1"/>
                  </a:solidFill>
                  <a:latin typeface="Inter" panose="020B0604020202020204" charset="0"/>
                  <a:ea typeface="Inter" panose="020B0604020202020204" charset="0"/>
                  <a:sym typeface="Arial"/>
                </a:endParaRPr>
              </a:p>
            </p:txBody>
          </p:sp>
          <p:sp>
            <p:nvSpPr>
              <p:cNvPr id="19" name="Google Shape;233;p25">
                <a:extLst>
                  <a:ext uri="{FF2B5EF4-FFF2-40B4-BE49-F238E27FC236}">
                    <a16:creationId xmlns:a16="http://schemas.microsoft.com/office/drawing/2014/main" id="{6244C16D-339C-132E-5AA8-2B13ABB9ED37}"/>
                  </a:ext>
                </a:extLst>
              </p:cNvPr>
              <p:cNvSpPr/>
              <p:nvPr/>
            </p:nvSpPr>
            <p:spPr>
              <a:xfrm>
                <a:off x="6263534" y="4939385"/>
                <a:ext cx="2536077" cy="973150"/>
              </a:xfrm>
              <a:prstGeom prst="roundRect">
                <a:avLst>
                  <a:gd name="adj" fmla="val 16667"/>
                </a:avLst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800" b="1" dirty="0">
                    <a:solidFill>
                      <a:schemeClr val="dk1"/>
                    </a:solidFill>
                    <a:latin typeface="Inter" panose="020B0604020202020204" charset="0"/>
                    <a:ea typeface="Inter" panose="020B0604020202020204" charset="0"/>
                  </a:rPr>
                  <a:t>Фича:</a:t>
                </a:r>
                <a:endParaRPr lang="ru-RU" sz="1800" dirty="0">
                  <a:solidFill>
                    <a:schemeClr val="dk1"/>
                  </a:solidFill>
                  <a:latin typeface="Inter" panose="020B0604020202020204" charset="0"/>
                  <a:ea typeface="Inter" panose="020B0604020202020204" charset="0"/>
                </a:endParaRPr>
              </a:p>
              <a:p>
                <a:pPr marL="285750" marR="0" lvl="0" indent="-28575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ru-RU" sz="1600" dirty="0">
                    <a:solidFill>
                      <a:schemeClr val="dk1"/>
                    </a:solidFill>
                    <a:latin typeface="Inter" panose="020B0604020202020204" charset="0"/>
                    <a:ea typeface="Inter" panose="020B0604020202020204" charset="0"/>
                  </a:rPr>
                  <a:t>Информация о товаре</a:t>
                </a:r>
                <a:endParaRPr lang="ru-RU" sz="1600" i="0" u="none" strike="noStrike" cap="none" dirty="0">
                  <a:solidFill>
                    <a:schemeClr val="dk1"/>
                  </a:solidFill>
                  <a:latin typeface="Inter" panose="020B0604020202020204" charset="0"/>
                  <a:ea typeface="Inter" panose="020B0604020202020204" charset="0"/>
                  <a:sym typeface="Arial"/>
                </a:endParaRP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DF04662-0921-94A9-A935-72C33803FE11}"/>
                </a:ext>
              </a:extLst>
            </p:cNvPr>
            <p:cNvCxnSpPr>
              <a:cxnSpLocks/>
            </p:cNvCxnSpPr>
            <p:nvPr/>
          </p:nvCxnSpPr>
          <p:spPr>
            <a:xfrm>
              <a:off x="5847826" y="5143500"/>
              <a:ext cx="0" cy="514350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F95ACEA-8A85-F942-9302-6C97A3754D65}"/>
                </a:ext>
              </a:extLst>
            </p:cNvPr>
            <p:cNvCxnSpPr>
              <a:cxnSpLocks/>
            </p:cNvCxnSpPr>
            <p:nvPr/>
          </p:nvCxnSpPr>
          <p:spPr>
            <a:xfrm>
              <a:off x="9137980" y="5143500"/>
              <a:ext cx="0" cy="514350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68DF692-3910-8182-2144-32BB4ED2EC2D}"/>
                </a:ext>
              </a:extLst>
            </p:cNvPr>
            <p:cNvCxnSpPr>
              <a:cxnSpLocks/>
            </p:cNvCxnSpPr>
            <p:nvPr/>
          </p:nvCxnSpPr>
          <p:spPr>
            <a:xfrm>
              <a:off x="12423214" y="5143500"/>
              <a:ext cx="0" cy="514350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Google Shape;233;p25">
            <a:extLst>
              <a:ext uri="{FF2B5EF4-FFF2-40B4-BE49-F238E27FC236}">
                <a16:creationId xmlns:a16="http://schemas.microsoft.com/office/drawing/2014/main" id="{7C97689B-5B67-F226-11D8-E6032BA74F6F}"/>
              </a:ext>
            </a:extLst>
          </p:cNvPr>
          <p:cNvSpPr/>
          <p:nvPr/>
        </p:nvSpPr>
        <p:spPr>
          <a:xfrm>
            <a:off x="3002326" y="7556037"/>
            <a:ext cx="1976527" cy="70314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Сортировка поиска</a:t>
            </a:r>
            <a:endParaRPr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28" name="Google Shape;233;p25">
            <a:extLst>
              <a:ext uri="{FF2B5EF4-FFF2-40B4-BE49-F238E27FC236}">
                <a16:creationId xmlns:a16="http://schemas.microsoft.com/office/drawing/2014/main" id="{CBE6CF8E-CD86-1229-9E9C-F87FC7DFCA4F}"/>
              </a:ext>
            </a:extLst>
          </p:cNvPr>
          <p:cNvSpPr/>
          <p:nvPr/>
        </p:nvSpPr>
        <p:spPr>
          <a:xfrm>
            <a:off x="6287560" y="6570394"/>
            <a:ext cx="1976527" cy="70314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Прочитать описание товара</a:t>
            </a:r>
            <a:endParaRPr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29" name="Google Shape;233;p25">
            <a:extLst>
              <a:ext uri="{FF2B5EF4-FFF2-40B4-BE49-F238E27FC236}">
                <a16:creationId xmlns:a16="http://schemas.microsoft.com/office/drawing/2014/main" id="{6A789C22-A655-95BC-C434-9782B0A38E00}"/>
              </a:ext>
            </a:extLst>
          </p:cNvPr>
          <p:cNvSpPr/>
          <p:nvPr/>
        </p:nvSpPr>
        <p:spPr>
          <a:xfrm>
            <a:off x="6287559" y="7558684"/>
            <a:ext cx="1976527" cy="70314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Посмотреть фотографии </a:t>
            </a:r>
            <a:endParaRPr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30" name="Google Shape;233;p25">
            <a:extLst>
              <a:ext uri="{FF2B5EF4-FFF2-40B4-BE49-F238E27FC236}">
                <a16:creationId xmlns:a16="http://schemas.microsoft.com/office/drawing/2014/main" id="{EDB100A9-391C-9141-C90D-C8A20987A421}"/>
              </a:ext>
            </a:extLst>
          </p:cNvPr>
          <p:cNvSpPr/>
          <p:nvPr/>
        </p:nvSpPr>
        <p:spPr>
          <a:xfrm>
            <a:off x="9497895" y="6567747"/>
            <a:ext cx="1976527" cy="70314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Положить товар в корзину</a:t>
            </a:r>
            <a:endParaRPr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31" name="Google Shape;233;p25">
            <a:extLst>
              <a:ext uri="{FF2B5EF4-FFF2-40B4-BE49-F238E27FC236}">
                <a16:creationId xmlns:a16="http://schemas.microsoft.com/office/drawing/2014/main" id="{FE00B974-BA53-3D53-63B1-22F0CB5CED74}"/>
              </a:ext>
            </a:extLst>
          </p:cNvPr>
          <p:cNvSpPr/>
          <p:nvPr/>
        </p:nvSpPr>
        <p:spPr>
          <a:xfrm>
            <a:off x="9497894" y="7556037"/>
            <a:ext cx="1976527" cy="70314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Удалить товар из корзины</a:t>
            </a:r>
            <a:endParaRPr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32" name="Google Shape;233;p25">
            <a:extLst>
              <a:ext uri="{FF2B5EF4-FFF2-40B4-BE49-F238E27FC236}">
                <a16:creationId xmlns:a16="http://schemas.microsoft.com/office/drawing/2014/main" id="{AE3C16A8-B9D8-0CD7-9657-0B7C5C8787A3}"/>
              </a:ext>
            </a:extLst>
          </p:cNvPr>
          <p:cNvSpPr/>
          <p:nvPr/>
        </p:nvSpPr>
        <p:spPr>
          <a:xfrm>
            <a:off x="12783128" y="6567747"/>
            <a:ext cx="1976527" cy="70314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Ввести данные для оплаты</a:t>
            </a:r>
            <a:endParaRPr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33" name="Google Shape;233;p25">
            <a:extLst>
              <a:ext uri="{FF2B5EF4-FFF2-40B4-BE49-F238E27FC236}">
                <a16:creationId xmlns:a16="http://schemas.microsoft.com/office/drawing/2014/main" id="{25B29D74-CB48-F80A-D044-C57659B994B7}"/>
              </a:ext>
            </a:extLst>
          </p:cNvPr>
          <p:cNvSpPr/>
          <p:nvPr/>
        </p:nvSpPr>
        <p:spPr>
          <a:xfrm>
            <a:off x="12783127" y="7556037"/>
            <a:ext cx="1976527" cy="70314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Подтвердить оплату</a:t>
            </a:r>
            <a:endParaRPr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2150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Практика!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73FE947-EF58-8FAF-B628-22E500AB61DA}"/>
              </a:ext>
            </a:extLst>
          </p:cNvPr>
          <p:cNvSpPr/>
          <p:nvPr/>
        </p:nvSpPr>
        <p:spPr>
          <a:xfrm>
            <a:off x="950408" y="2376742"/>
            <a:ext cx="6647821" cy="952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Название сценария: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Добавление товара в корзину  </a:t>
            </a:r>
            <a:endParaRPr lang="ru-RU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30A26F-F592-4FBB-C939-AFACBE2B4418}"/>
              </a:ext>
            </a:extLst>
          </p:cNvPr>
          <p:cNvSpPr/>
          <p:nvPr/>
        </p:nvSpPr>
        <p:spPr>
          <a:xfrm>
            <a:off x="936000" y="3088012"/>
            <a:ext cx="6647821" cy="952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Инициатива: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Создать приложение с мемами про котов</a:t>
            </a:r>
            <a:endParaRPr lang="ru-RU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</p:txBody>
      </p:sp>
      <p:sp>
        <p:nvSpPr>
          <p:cNvPr id="12" name="Google Shape;233;p25">
            <a:extLst>
              <a:ext uri="{FF2B5EF4-FFF2-40B4-BE49-F238E27FC236}">
                <a16:creationId xmlns:a16="http://schemas.microsoft.com/office/drawing/2014/main" id="{6F9ECF59-A8F3-5327-B20E-F4AB386A2063}"/>
              </a:ext>
            </a:extLst>
          </p:cNvPr>
          <p:cNvSpPr/>
          <p:nvPr/>
        </p:nvSpPr>
        <p:spPr>
          <a:xfrm>
            <a:off x="10182728" y="2958304"/>
            <a:ext cx="3589022" cy="1211771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Эпик 3: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Добавить видео ролики в формате историй</a:t>
            </a:r>
            <a:endParaRPr lang="ru-RU" sz="1600" i="0" u="none" strike="noStrike" cap="none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2B6538-BC6A-17D7-6442-136D2E4DF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146" y="4904039"/>
            <a:ext cx="5282743" cy="3526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B7FA58-662C-EA69-D009-C207D6E4F0F8}"/>
              </a:ext>
            </a:extLst>
          </p:cNvPr>
          <p:cNvSpPr txBox="1"/>
          <p:nvPr/>
        </p:nvSpPr>
        <p:spPr>
          <a:xfrm>
            <a:off x="3345688" y="8581303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E87270-2AC5-9055-AC33-846D9370B8CF}"/>
              </a:ext>
            </a:extLst>
          </p:cNvPr>
          <p:cNvSpPr txBox="1"/>
          <p:nvPr/>
        </p:nvSpPr>
        <p:spPr>
          <a:xfrm>
            <a:off x="7598229" y="5219700"/>
            <a:ext cx="79356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Определить фичи для эпика 3.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Определить юзер </a:t>
            </a:r>
            <a:r>
              <a:rPr lang="ru-RU" sz="24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стори</a:t>
            </a: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для отдельных фичей.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Написать как минимум 2 юзер </a:t>
            </a:r>
            <a:r>
              <a:rPr lang="ru-RU" sz="24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стори</a:t>
            </a: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в формате: </a:t>
            </a:r>
            <a:r>
              <a:rPr lang="ru-RU" sz="2400" i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«Как Х</a:t>
            </a:r>
            <a:r>
              <a:rPr lang="en-US" sz="2400" i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(</a:t>
            </a:r>
            <a:r>
              <a:rPr lang="ru-RU" sz="2400" i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пользователь), я хочу У (функционал), что бы добиться </a:t>
            </a:r>
            <a:r>
              <a:rPr lang="en-US" sz="2400" i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Z</a:t>
            </a:r>
            <a:r>
              <a:rPr lang="ru-RU" sz="2400" i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(ценность)»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Написать как минимум два пользовательских сценария для одной из юзер </a:t>
            </a:r>
            <a:r>
              <a:rPr lang="ru-RU" sz="24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сторей</a:t>
            </a: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BBA0F3-2F3E-746B-DC63-39453D2D8097}"/>
              </a:ext>
            </a:extLst>
          </p:cNvPr>
          <p:cNvSpPr txBox="1"/>
          <p:nvPr/>
        </p:nvSpPr>
        <p:spPr>
          <a:xfrm>
            <a:off x="7235478" y="8636038"/>
            <a:ext cx="7935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ED7D3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Делаем сразу в </a:t>
            </a:r>
            <a:r>
              <a:rPr lang="en-US" sz="2400" b="1" dirty="0">
                <a:solidFill>
                  <a:srgbClr val="ED7D3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Asana.</a:t>
            </a:r>
            <a:endParaRPr lang="ru-RU" sz="2400" b="1" dirty="0">
              <a:solidFill>
                <a:srgbClr val="ED7D31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887029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Приоритезация </a:t>
            </a:r>
            <a:r>
              <a:rPr lang="ru-RU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бэклога</a:t>
            </a: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по методике </a:t>
            </a:r>
            <a:r>
              <a:rPr lang="ru-RU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MoSCoW</a:t>
            </a: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/RICE</a:t>
            </a:r>
          </a:p>
        </p:txBody>
      </p:sp>
      <p:sp>
        <p:nvSpPr>
          <p:cNvPr id="77" name="Google Shape;77;p13"/>
          <p:cNvSpPr txBox="1"/>
          <p:nvPr/>
        </p:nvSpPr>
        <p:spPr>
          <a:xfrm>
            <a:off x="1542196" y="1684324"/>
            <a:ext cx="4204651" cy="3785652"/>
          </a:xfrm>
          <a:prstGeom prst="rect">
            <a:avLst/>
          </a:prstGeom>
          <a:noFill/>
          <a:ln>
            <a:noFill/>
          </a:ln>
          <a:effectLst>
            <a:outerShdw dist="292100" dir="2700000" algn="tl" rotWithShape="0">
              <a:schemeClr val="accent4">
                <a:alpha val="4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4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8" name="Google Shape;78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3"/>
          <p:cNvCxnSpPr/>
          <p:nvPr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6984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Фух</a:t>
            </a: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, мы это сделали!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A255BCC-867A-1439-3ADA-07BF7CEDBE83}"/>
              </a:ext>
            </a:extLst>
          </p:cNvPr>
          <p:cNvGrpSpPr/>
          <p:nvPr/>
        </p:nvGrpSpPr>
        <p:grpSpPr>
          <a:xfrm>
            <a:off x="650087" y="5987152"/>
            <a:ext cx="3611191" cy="3178935"/>
            <a:chOff x="2212669" y="5747657"/>
            <a:chExt cx="3611191" cy="317893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2656FE-B3C0-BD95-FCBD-226AF40FF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2669" y="5747657"/>
              <a:ext cx="3611191" cy="241047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DC35CB-BC88-25CC-E4AE-352FC8C06655}"/>
                </a:ext>
              </a:extLst>
            </p:cNvPr>
            <p:cNvSpPr txBox="1"/>
            <p:nvPr/>
          </p:nvSpPr>
          <p:spPr>
            <a:xfrm>
              <a:off x="3114664" y="8341817"/>
              <a:ext cx="1807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Вася</a:t>
              </a:r>
              <a:endParaRPr lang="en-US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3A29205-7EEA-DBDB-D858-CE9647B9E963}"/>
              </a:ext>
            </a:extLst>
          </p:cNvPr>
          <p:cNvGrpSpPr/>
          <p:nvPr/>
        </p:nvGrpSpPr>
        <p:grpSpPr>
          <a:xfrm>
            <a:off x="3901581" y="5958655"/>
            <a:ext cx="2943541" cy="3235928"/>
            <a:chOff x="5579279" y="5690663"/>
            <a:chExt cx="2943541" cy="32359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E4C08E-E7DD-92D8-3596-377259DC1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9279" y="5690663"/>
              <a:ext cx="2943541" cy="294354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E347CF-2630-16BF-2A0F-4610CC6099CD}"/>
                </a:ext>
              </a:extLst>
            </p:cNvPr>
            <p:cNvSpPr txBox="1"/>
            <p:nvPr/>
          </p:nvSpPr>
          <p:spPr>
            <a:xfrm>
              <a:off x="5851035" y="8341816"/>
              <a:ext cx="24000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Аналитик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BF0578-1A62-F316-3BE4-EC62FCF6BC46}"/>
              </a:ext>
            </a:extLst>
          </p:cNvPr>
          <p:cNvGrpSpPr/>
          <p:nvPr/>
        </p:nvGrpSpPr>
        <p:grpSpPr>
          <a:xfrm>
            <a:off x="6845123" y="5958655"/>
            <a:ext cx="2652356" cy="3618467"/>
            <a:chOff x="8439002" y="5800567"/>
            <a:chExt cx="2652356" cy="36184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3A8E2B-4B9C-20BC-39AF-7B0F154F2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39002" y="5800567"/>
              <a:ext cx="2652356" cy="26523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838721-D0A0-3B74-ED63-B45A66C5A315}"/>
                </a:ext>
              </a:extLst>
            </p:cNvPr>
            <p:cNvSpPr txBox="1"/>
            <p:nvPr/>
          </p:nvSpPr>
          <p:spPr>
            <a:xfrm>
              <a:off x="8565166" y="8341816"/>
              <a:ext cx="24000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Scrum</a:t>
              </a:r>
              <a:endPara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  <a:p>
              <a:pPr algn="ctr"/>
              <a:r>
                <a:rPr lang="ru-RU" sz="3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мастер</a:t>
              </a:r>
              <a:r>
                <a:rPr lang="en-US" sz="3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 </a:t>
              </a:r>
              <a:endPara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092A7C2-12F1-E987-FC56-2A21385C4B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8830" y="2018582"/>
            <a:ext cx="4196127" cy="40631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86456C-EAE9-7506-89CB-9AF3EE7B2623}"/>
              </a:ext>
            </a:extLst>
          </p:cNvPr>
          <p:cNvSpPr txBox="1"/>
          <p:nvPr/>
        </p:nvSpPr>
        <p:spPr>
          <a:xfrm>
            <a:off x="5340715" y="3383490"/>
            <a:ext cx="2652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Ура, </a:t>
            </a:r>
            <a:r>
              <a:rPr lang="ru-RU" sz="16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бэклог</a:t>
            </a:r>
            <a:r>
              <a:rPr lang="ru-RU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готов!</a:t>
            </a:r>
          </a:p>
          <a:p>
            <a:r>
              <a:rPr lang="ru-RU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Можно приступать к работе над нашим</a:t>
            </a:r>
            <a:r>
              <a:rPr lang="en-US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MVP!</a:t>
            </a:r>
            <a:r>
              <a:rPr lang="ru-RU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C34D97-2E7B-616F-2F55-909D505F5F4F}"/>
              </a:ext>
            </a:extLst>
          </p:cNvPr>
          <p:cNvGrpSpPr/>
          <p:nvPr/>
        </p:nvGrpSpPr>
        <p:grpSpPr>
          <a:xfrm rot="19865159">
            <a:off x="709598" y="4258797"/>
            <a:ext cx="2408419" cy="1293107"/>
            <a:chOff x="1181309" y="3094362"/>
            <a:chExt cx="2408419" cy="129310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B97DE2B-45B8-4185-F458-016ED4E61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7045221">
              <a:off x="1181309" y="3094362"/>
              <a:ext cx="1205486" cy="120548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23C5A3A-4106-3BE9-B863-C05BAEB22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84242" y="3181983"/>
              <a:ext cx="1205486" cy="1205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7813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Но!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2656FE-B3C0-BD95-FCBD-226AF40FF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87" y="5987152"/>
            <a:ext cx="3611191" cy="24104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DC35CB-BC88-25CC-E4AE-352FC8C06655}"/>
              </a:ext>
            </a:extLst>
          </p:cNvPr>
          <p:cNvSpPr txBox="1"/>
          <p:nvPr/>
        </p:nvSpPr>
        <p:spPr>
          <a:xfrm>
            <a:off x="1552082" y="8581312"/>
            <a:ext cx="180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4C08E-E7DD-92D8-3596-377259DC1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581" y="5958655"/>
            <a:ext cx="2943541" cy="2943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E347CF-2630-16BF-2A0F-4610CC6099CD}"/>
              </a:ext>
            </a:extLst>
          </p:cNvPr>
          <p:cNvSpPr txBox="1"/>
          <p:nvPr/>
        </p:nvSpPr>
        <p:spPr>
          <a:xfrm>
            <a:off x="4173337" y="8609808"/>
            <a:ext cx="240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Аналитик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3A8E2B-4B9C-20BC-39AF-7B0F154F2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123" y="5958655"/>
            <a:ext cx="2652356" cy="2652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838721-D0A0-3B74-ED63-B45A66C5A315}"/>
              </a:ext>
            </a:extLst>
          </p:cNvPr>
          <p:cNvSpPr txBox="1"/>
          <p:nvPr/>
        </p:nvSpPr>
        <p:spPr>
          <a:xfrm>
            <a:off x="6971287" y="8499904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Scrum</a:t>
            </a:r>
            <a:endParaRPr lang="ru-RU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мастер</a:t>
            </a:r>
            <a:r>
              <a:rPr lang="en-US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endParaRPr lang="ru-RU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92A7C2-12F1-E987-FC56-2A21385C4B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8830" y="2018582"/>
            <a:ext cx="4196127" cy="40631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86456C-EAE9-7506-89CB-9AF3EE7B2623}"/>
              </a:ext>
            </a:extLst>
          </p:cNvPr>
          <p:cNvSpPr txBox="1"/>
          <p:nvPr/>
        </p:nvSpPr>
        <p:spPr>
          <a:xfrm>
            <a:off x="5340715" y="3383490"/>
            <a:ext cx="2652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Ура, </a:t>
            </a:r>
            <a:r>
              <a:rPr lang="ru-RU" sz="16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бэклог</a:t>
            </a:r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готов!</a:t>
            </a:r>
          </a:p>
          <a:p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Можно приступать к работе над нашим</a:t>
            </a:r>
            <a:r>
              <a:rPr lang="en-US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MVP!</a:t>
            </a:r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3432E9-4A3E-F0DC-D779-BB16E7D134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8306" y="5510443"/>
            <a:ext cx="3435069" cy="3435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68A334-E6E4-C593-F161-4CDE5146EA0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0660" b="22408"/>
          <a:stretch/>
        </p:blipFill>
        <p:spPr>
          <a:xfrm>
            <a:off x="13922202" y="5485839"/>
            <a:ext cx="2506033" cy="21700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EF8C8B-D431-0D07-4E6A-852FD7F317EC}"/>
              </a:ext>
            </a:extLst>
          </p:cNvPr>
          <p:cNvSpPr txBox="1"/>
          <p:nvPr/>
        </p:nvSpPr>
        <p:spPr>
          <a:xfrm>
            <a:off x="13922202" y="7969767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Владелец продукта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4289A5-A576-9AA1-01FF-9502094A81B9}"/>
              </a:ext>
            </a:extLst>
          </p:cNvPr>
          <p:cNvSpPr txBox="1"/>
          <p:nvPr/>
        </p:nvSpPr>
        <p:spPr>
          <a:xfrm>
            <a:off x="11557277" y="8809194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Менеджер продукта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862BA1A-21DA-1189-10F2-C42616DC9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68840" y="2218004"/>
            <a:ext cx="3319159" cy="32139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4CFFBD-4394-9915-E5CB-8079450E5D52}"/>
              </a:ext>
            </a:extLst>
          </p:cNvPr>
          <p:cNvSpPr txBox="1"/>
          <p:nvPr/>
        </p:nvSpPr>
        <p:spPr>
          <a:xfrm>
            <a:off x="15841775" y="2815850"/>
            <a:ext cx="26523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Какой блин маркетплейс, </a:t>
            </a:r>
          </a:p>
          <a:p>
            <a:r>
              <a:rPr lang="ru-RU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лента еле пашет, </a:t>
            </a:r>
          </a:p>
          <a:p>
            <a:r>
              <a:rPr lang="ru-RU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одни жалобы от юзеров…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30F637-37D2-3D2F-3546-B063236909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22257" flipH="1">
            <a:off x="8874804" y="2142281"/>
            <a:ext cx="4284056" cy="33675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0C6D07-E3E1-7605-C943-34FE15B6144B}"/>
              </a:ext>
            </a:extLst>
          </p:cNvPr>
          <p:cNvSpPr txBox="1"/>
          <p:nvPr/>
        </p:nvSpPr>
        <p:spPr>
          <a:xfrm>
            <a:off x="9977469" y="2897858"/>
            <a:ext cx="25182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Ребята, да у нас уже куча юзеров, давайте сначала делать маркетплейс, поднимем кучу бабла!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6E32089-5702-DDDA-18CC-7C900CD17E17}"/>
              </a:ext>
            </a:extLst>
          </p:cNvPr>
          <p:cNvGrpSpPr/>
          <p:nvPr/>
        </p:nvGrpSpPr>
        <p:grpSpPr>
          <a:xfrm rot="19865159">
            <a:off x="709598" y="4258797"/>
            <a:ext cx="2408419" cy="1293107"/>
            <a:chOff x="1181309" y="3094362"/>
            <a:chExt cx="2408419" cy="129310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51C558C-9252-541C-0827-1BBDCEF26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7045221">
              <a:off x="1181309" y="3094362"/>
              <a:ext cx="1205486" cy="120548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D590E8-5B19-1E8C-6A98-6F76572DA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84242" y="3181983"/>
              <a:ext cx="1205486" cy="1205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4833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Результат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2656FE-B3C0-BD95-FCBD-226AF40FF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87" y="5987152"/>
            <a:ext cx="3611191" cy="24104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DC35CB-BC88-25CC-E4AE-352FC8C06655}"/>
              </a:ext>
            </a:extLst>
          </p:cNvPr>
          <p:cNvSpPr txBox="1"/>
          <p:nvPr/>
        </p:nvSpPr>
        <p:spPr>
          <a:xfrm>
            <a:off x="1552082" y="8581312"/>
            <a:ext cx="180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4C08E-E7DD-92D8-3596-377259DC1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581" y="5958655"/>
            <a:ext cx="2943541" cy="2943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E347CF-2630-16BF-2A0F-4610CC6099CD}"/>
              </a:ext>
            </a:extLst>
          </p:cNvPr>
          <p:cNvSpPr txBox="1"/>
          <p:nvPr/>
        </p:nvSpPr>
        <p:spPr>
          <a:xfrm>
            <a:off x="4173337" y="8609808"/>
            <a:ext cx="240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Аналитик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3A8E2B-4B9C-20BC-39AF-7B0F154F2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123" y="5958655"/>
            <a:ext cx="2652356" cy="2652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838721-D0A0-3B74-ED63-B45A66C5A315}"/>
              </a:ext>
            </a:extLst>
          </p:cNvPr>
          <p:cNvSpPr txBox="1"/>
          <p:nvPr/>
        </p:nvSpPr>
        <p:spPr>
          <a:xfrm>
            <a:off x="6971287" y="8499904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Scrum</a:t>
            </a:r>
            <a:endParaRPr lang="ru-RU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мастер</a:t>
            </a:r>
            <a:r>
              <a:rPr lang="en-US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endParaRPr lang="ru-RU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92A7C2-12F1-E987-FC56-2A21385C4B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8830" y="2018582"/>
            <a:ext cx="4196127" cy="40631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86456C-EAE9-7506-89CB-9AF3EE7B2623}"/>
              </a:ext>
            </a:extLst>
          </p:cNvPr>
          <p:cNvSpPr txBox="1"/>
          <p:nvPr/>
        </p:nvSpPr>
        <p:spPr>
          <a:xfrm>
            <a:off x="5340715" y="3383490"/>
            <a:ext cx="2652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Ура, </a:t>
            </a:r>
            <a:r>
              <a:rPr lang="ru-RU" sz="16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бэклог</a:t>
            </a:r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готов!</a:t>
            </a:r>
          </a:p>
          <a:p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Можно приступать к работе над нашим</a:t>
            </a:r>
            <a:r>
              <a:rPr lang="en-US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MVP!</a:t>
            </a:r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3432E9-4A3E-F0DC-D779-BB16E7D134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8306" y="5510443"/>
            <a:ext cx="3435069" cy="3435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68A334-E6E4-C593-F161-4CDE5146EA0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0660" b="22408"/>
          <a:stretch/>
        </p:blipFill>
        <p:spPr>
          <a:xfrm>
            <a:off x="13922202" y="5485839"/>
            <a:ext cx="2506033" cy="21700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EF8C8B-D431-0D07-4E6A-852FD7F317EC}"/>
              </a:ext>
            </a:extLst>
          </p:cNvPr>
          <p:cNvSpPr txBox="1"/>
          <p:nvPr/>
        </p:nvSpPr>
        <p:spPr>
          <a:xfrm>
            <a:off x="13922202" y="7969767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Владелец продукта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4289A5-A576-9AA1-01FF-9502094A81B9}"/>
              </a:ext>
            </a:extLst>
          </p:cNvPr>
          <p:cNvSpPr txBox="1"/>
          <p:nvPr/>
        </p:nvSpPr>
        <p:spPr>
          <a:xfrm>
            <a:off x="11557277" y="8809194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Менеджер продукта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862BA1A-21DA-1189-10F2-C42616DC9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68840" y="2218004"/>
            <a:ext cx="3319159" cy="32139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4CFFBD-4394-9915-E5CB-8079450E5D52}"/>
              </a:ext>
            </a:extLst>
          </p:cNvPr>
          <p:cNvSpPr txBox="1"/>
          <p:nvPr/>
        </p:nvSpPr>
        <p:spPr>
          <a:xfrm>
            <a:off x="15841775" y="2815850"/>
            <a:ext cx="26523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Какой блин маркетплейс, </a:t>
            </a:r>
          </a:p>
          <a:p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лента еле пашет, </a:t>
            </a:r>
          </a:p>
          <a:p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одни жалобы от юзеров…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30F637-37D2-3D2F-3546-B063236909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22257" flipH="1">
            <a:off x="8874804" y="2142281"/>
            <a:ext cx="4284056" cy="33675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0C6D07-E3E1-7605-C943-34FE15B6144B}"/>
              </a:ext>
            </a:extLst>
          </p:cNvPr>
          <p:cNvSpPr txBox="1"/>
          <p:nvPr/>
        </p:nvSpPr>
        <p:spPr>
          <a:xfrm>
            <a:off x="9879498" y="2987183"/>
            <a:ext cx="2652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Ребята, да у нас уже куча юзеров, давайте делать маркетплейс, поднимем кучу бабла!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F38194-8527-B43A-BD94-2FFEAB345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22257" flipH="1">
            <a:off x="-41644" y="3460451"/>
            <a:ext cx="3014170" cy="23693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1A1561-A916-D80D-9247-0DA42A6657CB}"/>
              </a:ext>
            </a:extLst>
          </p:cNvPr>
          <p:cNvSpPr txBox="1"/>
          <p:nvPr/>
        </p:nvSpPr>
        <p:spPr>
          <a:xfrm>
            <a:off x="672702" y="4053015"/>
            <a:ext cx="2108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Когда же я уже буду просто </a:t>
            </a:r>
            <a:r>
              <a:rPr lang="ru-RU" sz="16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кодить</a:t>
            </a:r>
            <a:r>
              <a:rPr lang="ru-RU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79157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799C00E1-C853-2737-4EF6-7D9B367E0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931" y="8202683"/>
            <a:ext cx="1748596" cy="1748596"/>
          </a:xfrm>
          <a:prstGeom prst="rect">
            <a:avLst/>
          </a:prstGeom>
        </p:spPr>
      </p:pic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Различия ответственности</a:t>
            </a:r>
            <a:endParaRPr sz="5600" b="1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27887BB-CB39-A458-F88B-6CDB23D491FF}"/>
              </a:ext>
            </a:extLst>
          </p:cNvPr>
          <p:cNvGrpSpPr/>
          <p:nvPr/>
        </p:nvGrpSpPr>
        <p:grpSpPr>
          <a:xfrm>
            <a:off x="5220674" y="3107625"/>
            <a:ext cx="7846651" cy="5800436"/>
            <a:chOff x="4303957" y="2414707"/>
            <a:chExt cx="9680085" cy="7155755"/>
          </a:xfrm>
        </p:grpSpPr>
        <p:pic>
          <p:nvPicPr>
            <p:cNvPr id="7" name="Graphic 6" descr="Star">
              <a:extLst>
                <a:ext uri="{FF2B5EF4-FFF2-40B4-BE49-F238E27FC236}">
                  <a16:creationId xmlns:a16="http://schemas.microsoft.com/office/drawing/2014/main" id="{E7F84D0D-BF6A-128C-3B85-BB4F87361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25163" y="6150429"/>
              <a:ext cx="837674" cy="837674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14509CB-6EA8-A181-3932-37D47E772679}"/>
                </a:ext>
              </a:extLst>
            </p:cNvPr>
            <p:cNvGrpSpPr/>
            <p:nvPr/>
          </p:nvGrpSpPr>
          <p:grpSpPr>
            <a:xfrm>
              <a:off x="4303957" y="2414707"/>
              <a:ext cx="9680085" cy="7155755"/>
              <a:chOff x="3894401" y="1904144"/>
              <a:chExt cx="10589052" cy="782768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08F43FE-1C6E-7655-19A2-39C7726FC839}"/>
                  </a:ext>
                </a:extLst>
              </p:cNvPr>
              <p:cNvGrpSpPr/>
              <p:nvPr/>
            </p:nvGrpSpPr>
            <p:grpSpPr>
              <a:xfrm>
                <a:off x="5171531" y="2398043"/>
                <a:ext cx="7944937" cy="7333787"/>
                <a:chOff x="5455377" y="3277849"/>
                <a:chExt cx="6850299" cy="6323352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9AD585B4-C660-2EDD-5A76-A840AC8FC519}"/>
                    </a:ext>
                  </a:extLst>
                </p:cNvPr>
                <p:cNvSpPr/>
                <p:nvPr/>
              </p:nvSpPr>
              <p:spPr>
                <a:xfrm>
                  <a:off x="7036215" y="3277849"/>
                  <a:ext cx="4215569" cy="4215568"/>
                </a:xfrm>
                <a:prstGeom prst="ellipse">
                  <a:avLst/>
                </a:prstGeom>
                <a:noFill/>
                <a:ln w="127000">
                  <a:solidFill>
                    <a:srgbClr val="F37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18A039D3-5D96-E41B-3168-EEE8FB95CD2A}"/>
                    </a:ext>
                  </a:extLst>
                </p:cNvPr>
                <p:cNvSpPr/>
                <p:nvPr/>
              </p:nvSpPr>
              <p:spPr>
                <a:xfrm>
                  <a:off x="5455377" y="5385633"/>
                  <a:ext cx="4215569" cy="4215568"/>
                </a:xfrm>
                <a:prstGeom prst="ellipse">
                  <a:avLst/>
                </a:prstGeom>
                <a:noFill/>
                <a:ln w="127000">
                  <a:solidFill>
                    <a:srgbClr val="F37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9CF8EFF0-C482-7910-AA82-01D8B3D71666}"/>
                    </a:ext>
                  </a:extLst>
                </p:cNvPr>
                <p:cNvSpPr/>
                <p:nvPr/>
              </p:nvSpPr>
              <p:spPr>
                <a:xfrm>
                  <a:off x="8090107" y="5385633"/>
                  <a:ext cx="4215569" cy="4215568"/>
                </a:xfrm>
                <a:prstGeom prst="ellipse">
                  <a:avLst/>
                </a:prstGeom>
                <a:noFill/>
                <a:ln w="127000">
                  <a:solidFill>
                    <a:srgbClr val="F37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72BAEEDE-15E6-18CD-4C3B-DF73BDE183C1}"/>
                  </a:ext>
                </a:extLst>
              </p:cNvPr>
              <p:cNvSpPr/>
              <p:nvPr/>
            </p:nvSpPr>
            <p:spPr>
              <a:xfrm>
                <a:off x="8172444" y="1904144"/>
                <a:ext cx="2554260" cy="1027263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76200">
                <a:solidFill>
                  <a:srgbClr val="F37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22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Качество команды</a:t>
                </a:r>
                <a:endParaRPr lang="en-US" sz="2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C5FB9D5-566C-C84C-5778-60E939EABF37}"/>
                  </a:ext>
                </a:extLst>
              </p:cNvPr>
              <p:cNvSpPr/>
              <p:nvPr/>
            </p:nvSpPr>
            <p:spPr>
              <a:xfrm>
                <a:off x="3894401" y="6906985"/>
                <a:ext cx="2554260" cy="1027263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76200">
                <a:solidFill>
                  <a:srgbClr val="F37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22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Качество результата</a:t>
                </a:r>
                <a:endParaRPr lang="en-US" sz="2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228C197-4B49-382B-DEA9-D59CAC0132DA}"/>
                  </a:ext>
                </a:extLst>
              </p:cNvPr>
              <p:cNvSpPr/>
              <p:nvPr/>
            </p:nvSpPr>
            <p:spPr>
              <a:xfrm>
                <a:off x="11929193" y="6906985"/>
                <a:ext cx="2554260" cy="1027263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76200">
                <a:solidFill>
                  <a:srgbClr val="F37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22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Качество стратегии</a:t>
                </a:r>
                <a:endParaRPr lang="en-US" sz="2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73F6FF3-FC0A-58E1-C506-01B9EFCC7C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10" b="5380"/>
          <a:stretch/>
        </p:blipFill>
        <p:spPr>
          <a:xfrm>
            <a:off x="5646340" y="3265501"/>
            <a:ext cx="1370223" cy="12949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850B94-8C2C-C790-9558-6B4AE4DE06F9}"/>
              </a:ext>
            </a:extLst>
          </p:cNvPr>
          <p:cNvSpPr txBox="1"/>
          <p:nvPr/>
        </p:nvSpPr>
        <p:spPr>
          <a:xfrm>
            <a:off x="4981950" y="4560425"/>
            <a:ext cx="240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Проектный </a:t>
            </a:r>
          </a:p>
          <a:p>
            <a:pPr algn="ctr"/>
            <a:r>
              <a:rPr lang="ru-RU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менеджер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CF5010-2AD6-22E6-78BF-414B8B45F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6474" y="2172581"/>
            <a:ext cx="1857917" cy="18579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B5FBD5D-864C-0984-CC98-B1943705CC4F}"/>
              </a:ext>
            </a:extLst>
          </p:cNvPr>
          <p:cNvSpPr txBox="1"/>
          <p:nvPr/>
        </p:nvSpPr>
        <p:spPr>
          <a:xfrm>
            <a:off x="10775418" y="3964676"/>
            <a:ext cx="240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Scrum</a:t>
            </a:r>
            <a:endParaRPr lang="ru-RU" sz="1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ctr"/>
            <a:r>
              <a:rPr lang="ru-RU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мастер</a:t>
            </a:r>
            <a:r>
              <a:rPr lang="en-US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endParaRPr lang="ru-RU" sz="1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D3FB0B7-21DF-10A2-428E-9C5928E40B3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0660" b="22408"/>
          <a:stretch/>
        </p:blipFill>
        <p:spPr>
          <a:xfrm>
            <a:off x="2870504" y="5621475"/>
            <a:ext cx="1707970" cy="14789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0795F0A-9441-80F7-C41E-E6C65E6C5FDA}"/>
              </a:ext>
            </a:extLst>
          </p:cNvPr>
          <p:cNvSpPr txBox="1"/>
          <p:nvPr/>
        </p:nvSpPr>
        <p:spPr>
          <a:xfrm>
            <a:off x="2566099" y="7096578"/>
            <a:ext cx="240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Владелец продукта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FA7F978-6CA1-EE6F-7394-12C81F1D60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1273" y="8210209"/>
            <a:ext cx="1947733" cy="194773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C5BFD28-3897-7398-F3DC-43677BD3C3C7}"/>
              </a:ext>
            </a:extLst>
          </p:cNvPr>
          <p:cNvSpPr txBox="1"/>
          <p:nvPr/>
        </p:nvSpPr>
        <p:spPr>
          <a:xfrm>
            <a:off x="5033748" y="9864540"/>
            <a:ext cx="174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Аналитик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2D9EEB-B8B7-B6DB-B8FE-0E3CDCE4B197}"/>
              </a:ext>
            </a:extLst>
          </p:cNvPr>
          <p:cNvSpPr txBox="1"/>
          <p:nvPr/>
        </p:nvSpPr>
        <p:spPr>
          <a:xfrm>
            <a:off x="12879706" y="8908061"/>
            <a:ext cx="1606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Менеджер продукта</a:t>
            </a:r>
          </a:p>
        </p:txBody>
      </p:sp>
    </p:spTree>
    <p:extLst>
      <p:ext uri="{BB962C8B-B14F-4D97-AF65-F5344CB8AC3E}">
        <p14:creationId xmlns:p14="http://schemas.microsoft.com/office/powerpoint/2010/main" val="459510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1429156" y="1394756"/>
            <a:ext cx="13491411" cy="7604865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>
            <a:noFill/>
          </a:ln>
          <a:effectLst>
            <a:outerShdw blurRad="723900" dist="38100" dir="2700000" algn="tl" rotWithShape="0">
              <a:srgbClr val="000000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2600249" y="2814375"/>
            <a:ext cx="11099709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 err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Приоритизация</a:t>
            </a:r>
            <a:r>
              <a:rPr lang="ru-RU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sz="5600" b="1" i="0" u="none" strike="noStrike" cap="none" dirty="0" err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бэклога</a:t>
            </a:r>
            <a:r>
              <a:rPr lang="en-US" sz="5600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2246051" y="3083236"/>
            <a:ext cx="11951212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sz="3000" b="0" i="0" u="none" strike="noStrike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2600249" y="4089095"/>
            <a:ext cx="11783408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дает возможность перейти от бесконечной словесной аргументации к </a:t>
            </a:r>
            <a:r>
              <a:rPr lang="ru-RU" sz="2800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количественным</a:t>
            </a: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оценкам задач в </a:t>
            </a:r>
            <a:r>
              <a:rPr lang="ru-RU" sz="28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бэклоге</a:t>
            </a: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которые напрямую связаны с запросами проекта/отзывами клиентов и/или продуктовой стратегией.</a:t>
            </a:r>
          </a:p>
        </p:txBody>
      </p:sp>
      <p:grpSp>
        <p:nvGrpSpPr>
          <p:cNvPr id="175" name="Google Shape;175;p22"/>
          <p:cNvGrpSpPr/>
          <p:nvPr/>
        </p:nvGrpSpPr>
        <p:grpSpPr>
          <a:xfrm>
            <a:off x="6801930" y="1083225"/>
            <a:ext cx="2916120" cy="579298"/>
            <a:chOff x="6556450" y="1100561"/>
            <a:chExt cx="2916120" cy="579298"/>
          </a:xfrm>
        </p:grpSpPr>
        <p:sp>
          <p:nvSpPr>
            <p:cNvPr id="176" name="Google Shape;176;p22"/>
            <p:cNvSpPr/>
            <p:nvPr/>
          </p:nvSpPr>
          <p:spPr>
            <a:xfrm>
              <a:off x="6556450" y="1156485"/>
              <a:ext cx="2839453" cy="523374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633070" y="1100561"/>
              <a:ext cx="28395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99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ПОЛЕЗНО ЗНАТЬ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8" name="Google Shape;178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907758" y="656369"/>
            <a:ext cx="1257300" cy="1247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12569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ВАЖНО: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0F9C5-3150-820D-11AA-65EFD19109B8}"/>
              </a:ext>
            </a:extLst>
          </p:cNvPr>
          <p:cNvSpPr txBox="1"/>
          <p:nvPr/>
        </p:nvSpPr>
        <p:spPr>
          <a:xfrm>
            <a:off x="953999" y="2489700"/>
            <a:ext cx="67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Подходы</a:t>
            </a:r>
            <a:endParaRPr lang="en-US" sz="2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F10EB-6C11-637E-4398-6D1A4EF93086}"/>
              </a:ext>
            </a:extLst>
          </p:cNvPr>
          <p:cNvSpPr txBox="1"/>
          <p:nvPr/>
        </p:nvSpPr>
        <p:spPr>
          <a:xfrm>
            <a:off x="953999" y="3356718"/>
            <a:ext cx="10280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400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RICE</a:t>
            </a:r>
            <a:r>
              <a:rPr lang="ru-RU" sz="2400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en-US" sz="2400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ICE</a:t>
            </a: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en-US" sz="2400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Value vs Effort</a:t>
            </a:r>
            <a:r>
              <a:rPr lang="ru-RU" sz="2400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,</a:t>
            </a:r>
            <a:r>
              <a:rPr lang="en-US" sz="2400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ru-RU" sz="2400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модель Кано,</a:t>
            </a:r>
            <a:r>
              <a:rPr lang="en-US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S</a:t>
            </a:r>
            <a:r>
              <a:rPr lang="en-US" sz="2400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tory mapping («</a:t>
            </a:r>
            <a:r>
              <a:rPr lang="ru-RU" sz="2400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карта историй»)</a:t>
            </a:r>
            <a:r>
              <a:rPr lang="en-US" sz="2400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en-US" sz="2400" i="0" dirty="0" err="1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MoSCoW</a:t>
            </a:r>
            <a:r>
              <a:rPr lang="en-US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, Cost </a:t>
            </a:r>
            <a:r>
              <a:rPr lang="en-US" sz="2400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of delay</a:t>
            </a: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WSJF</a:t>
            </a:r>
            <a:r>
              <a:rPr lang="en-US" sz="2400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ru-RU" sz="2400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и иные…</a:t>
            </a:r>
            <a:endParaRPr lang="en-US" sz="2400" i="0" dirty="0">
              <a:solidFill>
                <a:schemeClr val="tx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896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ВАЖНО: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0F9C5-3150-820D-11AA-65EFD19109B8}"/>
              </a:ext>
            </a:extLst>
          </p:cNvPr>
          <p:cNvSpPr txBox="1"/>
          <p:nvPr/>
        </p:nvSpPr>
        <p:spPr>
          <a:xfrm>
            <a:off x="953999" y="2489700"/>
            <a:ext cx="67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Подходы</a:t>
            </a:r>
            <a:endParaRPr lang="en-US" sz="2800" b="1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F10EB-6C11-637E-4398-6D1A4EF93086}"/>
              </a:ext>
            </a:extLst>
          </p:cNvPr>
          <p:cNvSpPr txBox="1"/>
          <p:nvPr/>
        </p:nvSpPr>
        <p:spPr>
          <a:xfrm>
            <a:off x="953999" y="3356718"/>
            <a:ext cx="10280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RICE</a:t>
            </a:r>
            <a:r>
              <a:rPr lang="ru-RU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en-US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ICE</a:t>
            </a:r>
            <a:r>
              <a:rPr lang="ru-RU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en-US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Value vs Effort</a:t>
            </a:r>
            <a:r>
              <a:rPr lang="ru-RU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,</a:t>
            </a:r>
            <a:r>
              <a:rPr lang="en-US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ru-RU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модель Кано,</a:t>
            </a:r>
            <a:r>
              <a:rPr lang="en-US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S</a:t>
            </a:r>
            <a:r>
              <a:rPr lang="en-US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tory mapping («</a:t>
            </a:r>
            <a:r>
              <a:rPr lang="ru-RU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карта историй»)</a:t>
            </a:r>
            <a:r>
              <a:rPr lang="en-US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en-US" sz="2400" i="0" dirty="0" err="1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MoSCoW</a:t>
            </a:r>
            <a:r>
              <a:rPr lang="en-US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, Cost </a:t>
            </a:r>
            <a:r>
              <a:rPr lang="en-US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of delay</a:t>
            </a:r>
            <a:r>
              <a:rPr lang="ru-RU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en-US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WSJF</a:t>
            </a:r>
            <a:r>
              <a:rPr lang="en-US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ru-RU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и иные…</a:t>
            </a:r>
            <a:endParaRPr lang="en-US" sz="2400" i="0" dirty="0">
              <a:solidFill>
                <a:schemeClr val="tx2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19B11-30F3-D025-96E0-43F77A6E67DC}"/>
              </a:ext>
            </a:extLst>
          </p:cNvPr>
          <p:cNvSpPr txBox="1"/>
          <p:nvPr/>
        </p:nvSpPr>
        <p:spPr>
          <a:xfrm>
            <a:off x="953999" y="4696480"/>
            <a:ext cx="67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А что не так со</a:t>
            </a:r>
            <a:r>
              <a:rPr lang="en-US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Story Mapping</a:t>
            </a:r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endParaRPr lang="en-US" sz="2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96DD7A-7B48-12F9-3680-F4EC8C32B68F}"/>
              </a:ext>
            </a:extLst>
          </p:cNvPr>
          <p:cNvSpPr txBox="1"/>
          <p:nvPr/>
        </p:nvSpPr>
        <p:spPr>
          <a:xfrm>
            <a:off x="953999" y="5563499"/>
            <a:ext cx="86036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ru-RU" sz="2400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Отлично подходит для первичной оценки проекта и его минимальных функций. </a:t>
            </a: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У</a:t>
            </a:r>
            <a:r>
              <a:rPr lang="ru-RU" sz="2400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добен и прост в работе, позволяет всей команде понять кто над чем работает.</a:t>
            </a:r>
          </a:p>
          <a:p>
            <a:pPr algn="l" fontAlgn="base"/>
            <a:endParaRPr lang="ru-RU" sz="2400" i="0" dirty="0">
              <a:solidFill>
                <a:schemeClr val="tx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algn="l" fontAlgn="base"/>
            <a:r>
              <a:rPr lang="ru-RU" sz="240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Метод не учитывает </a:t>
            </a:r>
            <a:r>
              <a:rPr lang="ru-RU" sz="2400" b="1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внешние факторы</a:t>
            </a:r>
            <a:r>
              <a:rPr lang="ru-RU" sz="240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, например сложность или ценность для бизнеса, а также потенциальные изменения в задачах.</a:t>
            </a:r>
            <a:endParaRPr lang="en-US" sz="2400" i="0" dirty="0"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algn="l" fontAlgn="base"/>
            <a:endParaRPr lang="en-US" sz="24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l" fontAlgn="base"/>
            <a:r>
              <a:rPr lang="ru-RU" sz="2400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Если вы работаете с продуктом, придется использовать </a:t>
            </a:r>
            <a:r>
              <a:rPr lang="ru-RU" sz="2400" b="1" i="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другие методы.</a:t>
            </a:r>
          </a:p>
        </p:txBody>
      </p:sp>
    </p:spTree>
    <p:extLst>
      <p:ext uri="{BB962C8B-B14F-4D97-AF65-F5344CB8AC3E}">
        <p14:creationId xmlns:p14="http://schemas.microsoft.com/office/powerpoint/2010/main" val="480901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 продолжение истории…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72907-ED47-02C8-BA03-FCF6E810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515" y="3380384"/>
            <a:ext cx="5282743" cy="3526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F6307-4CE3-87D2-54A0-A6682D1295E7}"/>
              </a:ext>
            </a:extLst>
          </p:cNvPr>
          <p:cNvSpPr txBox="1"/>
          <p:nvPr/>
        </p:nvSpPr>
        <p:spPr>
          <a:xfrm>
            <a:off x="4427057" y="7057648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14F43F-6620-408F-311D-E7FEDC6A7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6228" y="1734044"/>
            <a:ext cx="5172571" cy="5172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CFA188-2B03-665C-5EB8-ED1208E55672}"/>
              </a:ext>
            </a:extLst>
          </p:cNvPr>
          <p:cNvSpPr txBox="1"/>
          <p:nvPr/>
        </p:nvSpPr>
        <p:spPr>
          <a:xfrm>
            <a:off x="12733756" y="3153158"/>
            <a:ext cx="34975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Вася, привет!</a:t>
            </a:r>
          </a:p>
          <a:p>
            <a:pPr algn="ctr"/>
            <a:b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</a:br>
            <a: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Новый спринт уже скоро, </a:t>
            </a:r>
          </a:p>
          <a:p>
            <a:pPr algn="ctr"/>
            <a: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посмотри пожалуйста новую задачу!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D1BA6-B90A-C30B-1516-6E3C5DDAC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486" y="5021880"/>
            <a:ext cx="4656310" cy="4656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4BF4D1-03D4-2C6D-419C-CEEFF212B4BA}"/>
              </a:ext>
            </a:extLst>
          </p:cNvPr>
          <p:cNvSpPr txBox="1"/>
          <p:nvPr/>
        </p:nvSpPr>
        <p:spPr>
          <a:xfrm>
            <a:off x="9194376" y="8886448"/>
            <a:ext cx="2310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Аналитик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90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ВАЖНО: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0F9C5-3150-820D-11AA-65EFD19109B8}"/>
              </a:ext>
            </a:extLst>
          </p:cNvPr>
          <p:cNvSpPr txBox="1"/>
          <p:nvPr/>
        </p:nvSpPr>
        <p:spPr>
          <a:xfrm>
            <a:off x="953999" y="2489700"/>
            <a:ext cx="67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Подходы</a:t>
            </a:r>
            <a:endParaRPr lang="en-US" sz="2800" b="1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F10EB-6C11-637E-4398-6D1A4EF93086}"/>
              </a:ext>
            </a:extLst>
          </p:cNvPr>
          <p:cNvSpPr txBox="1"/>
          <p:nvPr/>
        </p:nvSpPr>
        <p:spPr>
          <a:xfrm>
            <a:off x="953999" y="3356718"/>
            <a:ext cx="10280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RICE</a:t>
            </a:r>
            <a:r>
              <a:rPr lang="ru-RU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en-US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ICE</a:t>
            </a:r>
            <a:r>
              <a:rPr lang="ru-RU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en-US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Value vs Effort</a:t>
            </a:r>
            <a:r>
              <a:rPr lang="ru-RU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,</a:t>
            </a:r>
            <a:r>
              <a:rPr lang="en-US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ru-RU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модель Кано,</a:t>
            </a:r>
            <a:r>
              <a:rPr lang="en-US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S</a:t>
            </a:r>
            <a:r>
              <a:rPr lang="en-US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tory mapping («</a:t>
            </a:r>
            <a:r>
              <a:rPr lang="ru-RU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карта историй»)</a:t>
            </a:r>
            <a:r>
              <a:rPr lang="en-US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en-US" sz="2400" i="0" dirty="0" err="1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MoSCoW</a:t>
            </a:r>
            <a:r>
              <a:rPr lang="en-US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, Cost </a:t>
            </a:r>
            <a:r>
              <a:rPr lang="en-US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of delay</a:t>
            </a:r>
            <a:r>
              <a:rPr lang="ru-RU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en-US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WSJF</a:t>
            </a:r>
            <a:r>
              <a:rPr lang="en-US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ru-RU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и иные…</a:t>
            </a:r>
            <a:endParaRPr lang="en-US" sz="2400" i="0" dirty="0">
              <a:solidFill>
                <a:schemeClr val="tx2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19B11-30F3-D025-96E0-43F77A6E67DC}"/>
              </a:ext>
            </a:extLst>
          </p:cNvPr>
          <p:cNvSpPr txBox="1"/>
          <p:nvPr/>
        </p:nvSpPr>
        <p:spPr>
          <a:xfrm>
            <a:off x="953999" y="4696480"/>
            <a:ext cx="67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А что не так со</a:t>
            </a:r>
            <a:r>
              <a:rPr lang="en-US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Story Mapping</a:t>
            </a:r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endParaRPr lang="en-US" sz="2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96DD7A-7B48-12F9-3680-F4EC8C32B68F}"/>
              </a:ext>
            </a:extLst>
          </p:cNvPr>
          <p:cNvSpPr txBox="1"/>
          <p:nvPr/>
        </p:nvSpPr>
        <p:spPr>
          <a:xfrm>
            <a:off x="953999" y="5563499"/>
            <a:ext cx="86036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ru-RU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Отлично подходит для первичной оценки проекта и его минимальных функций. </a:t>
            </a:r>
            <a:r>
              <a:rPr lang="ru-RU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У</a:t>
            </a:r>
            <a:r>
              <a:rPr lang="ru-RU" sz="2400" i="0" dirty="0"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добен и прост в работе, позволяет всей команде понять кто над чем работает.</a:t>
            </a:r>
          </a:p>
          <a:p>
            <a:pPr algn="l" fontAlgn="base"/>
            <a:endParaRPr lang="ru-RU" sz="2400" i="0" dirty="0">
              <a:solidFill>
                <a:schemeClr val="tx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algn="l" fontAlgn="base"/>
            <a:r>
              <a:rPr lang="ru-RU" sz="2400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Метод не учитывает </a:t>
            </a:r>
            <a:r>
              <a:rPr lang="ru-RU" sz="2400" b="1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внешние факторы</a:t>
            </a:r>
            <a:r>
              <a:rPr lang="ru-RU" sz="2400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, например сложность или ценность для бизнеса, а также потенциальные изменения в задачах.</a:t>
            </a:r>
            <a:endParaRPr lang="en-US" sz="2400" i="0" dirty="0">
              <a:solidFill>
                <a:schemeClr val="tx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algn="l" fontAlgn="base"/>
            <a:endParaRPr lang="en-US" sz="24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l" fontAlgn="base"/>
            <a:r>
              <a:rPr lang="ru-RU" sz="2400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Если вы работаете с продуктом, придется использовать </a:t>
            </a:r>
            <a:r>
              <a:rPr lang="ru-RU" sz="2400" b="1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другие методы.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B63D13-C820-175E-1F9B-AEBA8F8007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423"/>
          <a:stretch/>
        </p:blipFill>
        <p:spPr>
          <a:xfrm>
            <a:off x="10359162" y="6919511"/>
            <a:ext cx="2518638" cy="24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04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1429156" y="1394756"/>
            <a:ext cx="13491411" cy="7604865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>
            <a:noFill/>
          </a:ln>
          <a:effectLst>
            <a:outerShdw blurRad="723900" dist="38100" dir="2700000" algn="tl" rotWithShape="0">
              <a:srgbClr val="000000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2600249" y="2814375"/>
            <a:ext cx="11099709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5600" b="1" i="0" u="none" strike="noStrike" cap="none" dirty="0" err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MoSCoW</a:t>
            </a:r>
            <a:r>
              <a:rPr lang="ru-RU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-</a:t>
            </a:r>
            <a:endParaRPr lang="ru-RU"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2246051" y="3083236"/>
            <a:ext cx="11951212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sz="3000" b="0" i="0" u="none" strike="noStrike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2600249" y="4089095"/>
            <a:ext cx="11783408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позволяет определить, что важно для стейкхолдеров и клиентов с помощью разделения фич на четыре категории: 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b="1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Must-Have</a:t>
            </a:r>
            <a:r>
              <a:rPr lang="ru-RU" sz="2800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(критически необходимые), 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b="1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Should-Have</a:t>
            </a:r>
            <a:r>
              <a:rPr lang="ru-RU" sz="2800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(важные), 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b="1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Could-Have</a:t>
            </a:r>
            <a:r>
              <a:rPr lang="ru-RU" sz="2800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(полезные, но не критичные), 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b="1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Won’t-Have</a:t>
            </a:r>
            <a:r>
              <a:rPr lang="ru-RU" sz="2800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(необязательные).</a:t>
            </a:r>
          </a:p>
        </p:txBody>
      </p:sp>
      <p:grpSp>
        <p:nvGrpSpPr>
          <p:cNvPr id="175" name="Google Shape;175;p22"/>
          <p:cNvGrpSpPr/>
          <p:nvPr/>
        </p:nvGrpSpPr>
        <p:grpSpPr>
          <a:xfrm>
            <a:off x="6801930" y="1083225"/>
            <a:ext cx="2916120" cy="579298"/>
            <a:chOff x="6556450" y="1100561"/>
            <a:chExt cx="2916120" cy="579298"/>
          </a:xfrm>
        </p:grpSpPr>
        <p:sp>
          <p:nvSpPr>
            <p:cNvPr id="176" name="Google Shape;176;p22"/>
            <p:cNvSpPr/>
            <p:nvPr/>
          </p:nvSpPr>
          <p:spPr>
            <a:xfrm>
              <a:off x="6556450" y="1156485"/>
              <a:ext cx="2839453" cy="523374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633070" y="1100561"/>
              <a:ext cx="28395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99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ПОЛЕЗНО ЗНАТЬ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8" name="Google Shape;178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907758" y="656369"/>
            <a:ext cx="1257300" cy="1247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7832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Пример</a:t>
            </a:r>
            <a:r>
              <a:rPr lang="en-US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</a:t>
            </a:r>
            <a:r>
              <a:rPr lang="en-US" sz="5600" b="1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MoSCoW</a:t>
            </a: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73FE947-EF58-8FAF-B628-22E500AB61DA}"/>
              </a:ext>
            </a:extLst>
          </p:cNvPr>
          <p:cNvSpPr/>
          <p:nvPr/>
        </p:nvSpPr>
        <p:spPr>
          <a:xfrm>
            <a:off x="950408" y="2376742"/>
            <a:ext cx="6647821" cy="952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Название сценария: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Добавление товара в корзину  </a:t>
            </a:r>
            <a:endParaRPr lang="ru-RU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</p:txBody>
      </p:sp>
      <p:sp>
        <p:nvSpPr>
          <p:cNvPr id="11" name="Google Shape;233;p25">
            <a:extLst>
              <a:ext uri="{FF2B5EF4-FFF2-40B4-BE49-F238E27FC236}">
                <a16:creationId xmlns:a16="http://schemas.microsoft.com/office/drawing/2014/main" id="{49D5AAE3-A81D-696D-15B1-9077AFF19C27}"/>
              </a:ext>
            </a:extLst>
          </p:cNvPr>
          <p:cNvSpPr/>
          <p:nvPr/>
        </p:nvSpPr>
        <p:spPr>
          <a:xfrm>
            <a:off x="3002327" y="4266921"/>
            <a:ext cx="2336438" cy="134153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Регистрация клиента</a:t>
            </a:r>
            <a:endParaRPr sz="1800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76E442-7716-6C3C-D5DD-4FB2DF7B5E89}"/>
              </a:ext>
            </a:extLst>
          </p:cNvPr>
          <p:cNvGrpSpPr/>
          <p:nvPr/>
        </p:nvGrpSpPr>
        <p:grpSpPr>
          <a:xfrm>
            <a:off x="3002327" y="2525484"/>
            <a:ext cx="12271306" cy="803613"/>
            <a:chOff x="3002327" y="4939385"/>
            <a:chExt cx="12271306" cy="538772"/>
          </a:xfrm>
          <a:solidFill>
            <a:srgbClr val="ED7D31"/>
          </a:solidFill>
        </p:grpSpPr>
        <p:sp>
          <p:nvSpPr>
            <p:cNvPr id="9" name="Google Shape;233;p25">
              <a:extLst>
                <a:ext uri="{FF2B5EF4-FFF2-40B4-BE49-F238E27FC236}">
                  <a16:creationId xmlns:a16="http://schemas.microsoft.com/office/drawing/2014/main" id="{D0F31DDD-98A5-66F5-6D42-7BBFD090DFE0}"/>
                </a:ext>
              </a:extLst>
            </p:cNvPr>
            <p:cNvSpPr/>
            <p:nvPr/>
          </p:nvSpPr>
          <p:spPr>
            <a:xfrm>
              <a:off x="3002327" y="4939386"/>
              <a:ext cx="2560273" cy="538771"/>
            </a:xfrm>
            <a:prstGeom prst="roundRect">
              <a:avLst>
                <a:gd name="adj" fmla="val 16667"/>
              </a:avLst>
            </a:prstGeom>
            <a:grp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Must-have</a:t>
              </a:r>
              <a:endParaRPr sz="2000" i="0" u="none" strike="noStrike" cap="none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Arial"/>
              </a:endParaRPr>
            </a:p>
          </p:txBody>
        </p:sp>
        <p:sp>
          <p:nvSpPr>
            <p:cNvPr id="17" name="Google Shape;233;p25">
              <a:extLst>
                <a:ext uri="{FF2B5EF4-FFF2-40B4-BE49-F238E27FC236}">
                  <a16:creationId xmlns:a16="http://schemas.microsoft.com/office/drawing/2014/main" id="{E198A5C8-78C4-B370-C3EF-D5514E529C5D}"/>
                </a:ext>
              </a:extLst>
            </p:cNvPr>
            <p:cNvSpPr/>
            <p:nvPr/>
          </p:nvSpPr>
          <p:spPr>
            <a:xfrm>
              <a:off x="12737556" y="4939386"/>
              <a:ext cx="2536077" cy="538771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3810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Won’t-Have</a:t>
              </a:r>
              <a:endParaRPr lang="en-US" sz="2000" i="0" u="none" strike="noStrike" cap="none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Arial"/>
              </a:endParaRPr>
            </a:p>
          </p:txBody>
        </p:sp>
        <p:sp>
          <p:nvSpPr>
            <p:cNvPr id="18" name="Google Shape;233;p25">
              <a:extLst>
                <a:ext uri="{FF2B5EF4-FFF2-40B4-BE49-F238E27FC236}">
                  <a16:creationId xmlns:a16="http://schemas.microsoft.com/office/drawing/2014/main" id="{D7140016-8475-4F00-D340-1EC7BAEB5735}"/>
                </a:ext>
              </a:extLst>
            </p:cNvPr>
            <p:cNvSpPr/>
            <p:nvPr/>
          </p:nvSpPr>
          <p:spPr>
            <a:xfrm>
              <a:off x="9500545" y="4939386"/>
              <a:ext cx="2536077" cy="538771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3810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Could-Have</a:t>
              </a:r>
              <a:endParaRPr lang="en-US" sz="2000" i="0" u="none" strike="noStrike" cap="none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Arial"/>
              </a:endParaRPr>
            </a:p>
          </p:txBody>
        </p:sp>
        <p:sp>
          <p:nvSpPr>
            <p:cNvPr id="19" name="Google Shape;233;p25">
              <a:extLst>
                <a:ext uri="{FF2B5EF4-FFF2-40B4-BE49-F238E27FC236}">
                  <a16:creationId xmlns:a16="http://schemas.microsoft.com/office/drawing/2014/main" id="{6244C16D-339C-132E-5AA8-2B13ABB9ED37}"/>
                </a:ext>
              </a:extLst>
            </p:cNvPr>
            <p:cNvSpPr/>
            <p:nvPr/>
          </p:nvSpPr>
          <p:spPr>
            <a:xfrm>
              <a:off x="6263534" y="4939385"/>
              <a:ext cx="2536077" cy="538772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3810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Should-Have</a:t>
              </a:r>
              <a:endParaRPr lang="ru-RU" sz="2000" i="0" u="none" strike="noStrike" cap="none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Arial"/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F04662-0921-94A9-A935-72C33803FE11}"/>
              </a:ext>
            </a:extLst>
          </p:cNvPr>
          <p:cNvCxnSpPr>
            <a:cxnSpLocks/>
          </p:cNvCxnSpPr>
          <p:nvPr/>
        </p:nvCxnSpPr>
        <p:spPr>
          <a:xfrm>
            <a:off x="5847826" y="2615138"/>
            <a:ext cx="0" cy="767186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95ACEA-8A85-F942-9302-6C97A3754D65}"/>
              </a:ext>
            </a:extLst>
          </p:cNvPr>
          <p:cNvCxnSpPr>
            <a:cxnSpLocks/>
          </p:cNvCxnSpPr>
          <p:nvPr/>
        </p:nvCxnSpPr>
        <p:spPr>
          <a:xfrm>
            <a:off x="9137980" y="2615138"/>
            <a:ext cx="0" cy="767186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68DF692-3910-8182-2144-32BB4ED2EC2D}"/>
              </a:ext>
            </a:extLst>
          </p:cNvPr>
          <p:cNvCxnSpPr>
            <a:cxnSpLocks/>
          </p:cNvCxnSpPr>
          <p:nvPr/>
        </p:nvCxnSpPr>
        <p:spPr>
          <a:xfrm>
            <a:off x="12423214" y="2615138"/>
            <a:ext cx="0" cy="767186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233;p25">
            <a:extLst>
              <a:ext uri="{FF2B5EF4-FFF2-40B4-BE49-F238E27FC236}">
                <a16:creationId xmlns:a16="http://schemas.microsoft.com/office/drawing/2014/main" id="{7C97689B-5B67-F226-11D8-E6032BA74F6F}"/>
              </a:ext>
            </a:extLst>
          </p:cNvPr>
          <p:cNvSpPr/>
          <p:nvPr/>
        </p:nvSpPr>
        <p:spPr>
          <a:xfrm>
            <a:off x="3002326" y="6287136"/>
            <a:ext cx="2336439" cy="134153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Зайти/выйти из приложения</a:t>
            </a:r>
            <a:endParaRPr lang="ru-RU" sz="1800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2" name="Google Shape;233;p25">
            <a:extLst>
              <a:ext uri="{FF2B5EF4-FFF2-40B4-BE49-F238E27FC236}">
                <a16:creationId xmlns:a16="http://schemas.microsoft.com/office/drawing/2014/main" id="{04FE50A4-D206-26E3-5F53-C02D5B3B368D}"/>
              </a:ext>
            </a:extLst>
          </p:cNvPr>
          <p:cNvSpPr/>
          <p:nvPr/>
        </p:nvSpPr>
        <p:spPr>
          <a:xfrm>
            <a:off x="6322225" y="4266922"/>
            <a:ext cx="2336438" cy="202021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Пользователь должен иметь возможность лайкнуть </a:t>
            </a:r>
            <a:r>
              <a:rPr lang="ru-RU" sz="1800" i="0" u="none" strike="noStrike" cap="none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котомем</a:t>
            </a:r>
            <a:endParaRPr sz="1800" i="0" u="none" strike="noStrike" cap="none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4" name="Google Shape;233;p25">
            <a:extLst>
              <a:ext uri="{FF2B5EF4-FFF2-40B4-BE49-F238E27FC236}">
                <a16:creationId xmlns:a16="http://schemas.microsoft.com/office/drawing/2014/main" id="{6BF1723E-376F-618E-9A87-0035C3371211}"/>
              </a:ext>
            </a:extLst>
          </p:cNvPr>
          <p:cNvSpPr/>
          <p:nvPr/>
        </p:nvSpPr>
        <p:spPr>
          <a:xfrm>
            <a:off x="9607458" y="4266921"/>
            <a:ext cx="2336438" cy="202021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Пользователь должен иметь возможность </a:t>
            </a:r>
            <a:r>
              <a:rPr lang="ru-RU" sz="1800" i="0" u="none" strike="noStrike" cap="none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репостнуть</a:t>
            </a:r>
            <a:r>
              <a:rPr lang="ru-RU" sz="18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 </a:t>
            </a:r>
            <a:r>
              <a:rPr lang="ru-RU" sz="1800" i="0" u="none" strike="noStrike" cap="none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котомем</a:t>
            </a:r>
            <a:r>
              <a:rPr lang="ru-RU" sz="18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 в другие </a:t>
            </a:r>
            <a:r>
              <a:rPr lang="ru-RU" sz="1800" i="0" u="none" strike="noStrike" cap="none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соц</a:t>
            </a:r>
            <a:r>
              <a:rPr lang="ru-RU" sz="18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.</a:t>
            </a:r>
            <a:r>
              <a:rPr lang="ru-RU" sz="1800" i="0" u="none" strike="noStrike" cap="none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сети</a:t>
            </a:r>
            <a:endParaRPr lang="ru-RU" sz="1800" i="0" u="none" strike="noStrike" cap="none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6" name="Google Shape;233;p25">
            <a:extLst>
              <a:ext uri="{FF2B5EF4-FFF2-40B4-BE49-F238E27FC236}">
                <a16:creationId xmlns:a16="http://schemas.microsoft.com/office/drawing/2014/main" id="{684311CF-2FF7-1B7B-2A8D-41D9FCA66098}"/>
              </a:ext>
            </a:extLst>
          </p:cNvPr>
          <p:cNvSpPr/>
          <p:nvPr/>
        </p:nvSpPr>
        <p:spPr>
          <a:xfrm>
            <a:off x="12892691" y="4266921"/>
            <a:ext cx="2336438" cy="336174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Пользователь должен иметь возможность создавать свои </a:t>
            </a:r>
            <a:r>
              <a:rPr lang="ru-RU" sz="1800" i="0" u="none" strike="noStrike" cap="none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котомемы</a:t>
            </a:r>
            <a:r>
              <a:rPr lang="ru-RU" sz="18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 в приложении при помощи внутреннего редактора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2761176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Пример</a:t>
            </a:r>
            <a:r>
              <a:rPr lang="en-US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</a:t>
            </a:r>
            <a:r>
              <a:rPr lang="en-US" sz="5600" b="1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MoSCoW</a:t>
            </a: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73FE947-EF58-8FAF-B628-22E500AB61DA}"/>
              </a:ext>
            </a:extLst>
          </p:cNvPr>
          <p:cNvSpPr/>
          <p:nvPr/>
        </p:nvSpPr>
        <p:spPr>
          <a:xfrm>
            <a:off x="950408" y="2376742"/>
            <a:ext cx="6647821" cy="952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Название сценария: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Добавление товара в корзину  </a:t>
            </a:r>
            <a:endParaRPr lang="ru-RU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</p:txBody>
      </p:sp>
      <p:sp>
        <p:nvSpPr>
          <p:cNvPr id="11" name="Google Shape;233;p25">
            <a:extLst>
              <a:ext uri="{FF2B5EF4-FFF2-40B4-BE49-F238E27FC236}">
                <a16:creationId xmlns:a16="http://schemas.microsoft.com/office/drawing/2014/main" id="{49D5AAE3-A81D-696D-15B1-9077AFF19C27}"/>
              </a:ext>
            </a:extLst>
          </p:cNvPr>
          <p:cNvSpPr/>
          <p:nvPr/>
        </p:nvSpPr>
        <p:spPr>
          <a:xfrm>
            <a:off x="3002327" y="4266921"/>
            <a:ext cx="2336438" cy="134153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Регистрация клиента</a:t>
            </a:r>
            <a:endParaRPr sz="1800" i="0" u="none" strike="noStrike" cap="none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76E442-7716-6C3C-D5DD-4FB2DF7B5E89}"/>
              </a:ext>
            </a:extLst>
          </p:cNvPr>
          <p:cNvGrpSpPr/>
          <p:nvPr/>
        </p:nvGrpSpPr>
        <p:grpSpPr>
          <a:xfrm>
            <a:off x="3002327" y="2525484"/>
            <a:ext cx="12271306" cy="803613"/>
            <a:chOff x="3002327" y="4939385"/>
            <a:chExt cx="12271306" cy="538772"/>
          </a:xfrm>
          <a:solidFill>
            <a:srgbClr val="ED7D31"/>
          </a:solidFill>
        </p:grpSpPr>
        <p:sp>
          <p:nvSpPr>
            <p:cNvPr id="9" name="Google Shape;233;p25">
              <a:extLst>
                <a:ext uri="{FF2B5EF4-FFF2-40B4-BE49-F238E27FC236}">
                  <a16:creationId xmlns:a16="http://schemas.microsoft.com/office/drawing/2014/main" id="{D0F31DDD-98A5-66F5-6D42-7BBFD090DFE0}"/>
                </a:ext>
              </a:extLst>
            </p:cNvPr>
            <p:cNvSpPr/>
            <p:nvPr/>
          </p:nvSpPr>
          <p:spPr>
            <a:xfrm>
              <a:off x="3002327" y="4939386"/>
              <a:ext cx="2560273" cy="538771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3810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Must-have</a:t>
              </a:r>
              <a:endParaRPr sz="2000" i="0" u="none" strike="noStrike" cap="none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Arial"/>
              </a:endParaRPr>
            </a:p>
          </p:txBody>
        </p:sp>
        <p:sp>
          <p:nvSpPr>
            <p:cNvPr id="17" name="Google Shape;233;p25">
              <a:extLst>
                <a:ext uri="{FF2B5EF4-FFF2-40B4-BE49-F238E27FC236}">
                  <a16:creationId xmlns:a16="http://schemas.microsoft.com/office/drawing/2014/main" id="{E198A5C8-78C4-B370-C3EF-D5514E529C5D}"/>
                </a:ext>
              </a:extLst>
            </p:cNvPr>
            <p:cNvSpPr/>
            <p:nvPr/>
          </p:nvSpPr>
          <p:spPr>
            <a:xfrm>
              <a:off x="12737556" y="4939386"/>
              <a:ext cx="2536077" cy="538771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3810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Won’t-Have</a:t>
              </a:r>
              <a:endParaRPr lang="en-US" sz="2000" i="0" u="none" strike="noStrike" cap="none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Arial"/>
              </a:endParaRPr>
            </a:p>
          </p:txBody>
        </p:sp>
        <p:sp>
          <p:nvSpPr>
            <p:cNvPr id="18" name="Google Shape;233;p25">
              <a:extLst>
                <a:ext uri="{FF2B5EF4-FFF2-40B4-BE49-F238E27FC236}">
                  <a16:creationId xmlns:a16="http://schemas.microsoft.com/office/drawing/2014/main" id="{D7140016-8475-4F00-D340-1EC7BAEB5735}"/>
                </a:ext>
              </a:extLst>
            </p:cNvPr>
            <p:cNvSpPr/>
            <p:nvPr/>
          </p:nvSpPr>
          <p:spPr>
            <a:xfrm>
              <a:off x="9500545" y="4939386"/>
              <a:ext cx="2536077" cy="538771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3810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Could-Have</a:t>
              </a:r>
              <a:endParaRPr lang="en-US" sz="2000" i="0" u="none" strike="noStrike" cap="none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Arial"/>
              </a:endParaRPr>
            </a:p>
          </p:txBody>
        </p:sp>
        <p:sp>
          <p:nvSpPr>
            <p:cNvPr id="19" name="Google Shape;233;p25">
              <a:extLst>
                <a:ext uri="{FF2B5EF4-FFF2-40B4-BE49-F238E27FC236}">
                  <a16:creationId xmlns:a16="http://schemas.microsoft.com/office/drawing/2014/main" id="{6244C16D-339C-132E-5AA8-2B13ABB9ED37}"/>
                </a:ext>
              </a:extLst>
            </p:cNvPr>
            <p:cNvSpPr/>
            <p:nvPr/>
          </p:nvSpPr>
          <p:spPr>
            <a:xfrm>
              <a:off x="6263534" y="4939385"/>
              <a:ext cx="2536077" cy="538772"/>
            </a:xfrm>
            <a:prstGeom prst="roundRect">
              <a:avLst>
                <a:gd name="adj" fmla="val 16667"/>
              </a:avLst>
            </a:prstGeom>
            <a:grp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Should-Have</a:t>
              </a:r>
              <a:endParaRPr lang="ru-RU" sz="2000" i="0" u="none" strike="noStrike" cap="none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Arial"/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F04662-0921-94A9-A935-72C33803FE11}"/>
              </a:ext>
            </a:extLst>
          </p:cNvPr>
          <p:cNvCxnSpPr>
            <a:cxnSpLocks/>
          </p:cNvCxnSpPr>
          <p:nvPr/>
        </p:nvCxnSpPr>
        <p:spPr>
          <a:xfrm>
            <a:off x="5847826" y="2615138"/>
            <a:ext cx="0" cy="767186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95ACEA-8A85-F942-9302-6C97A3754D65}"/>
              </a:ext>
            </a:extLst>
          </p:cNvPr>
          <p:cNvCxnSpPr>
            <a:cxnSpLocks/>
          </p:cNvCxnSpPr>
          <p:nvPr/>
        </p:nvCxnSpPr>
        <p:spPr>
          <a:xfrm>
            <a:off x="9137980" y="2615138"/>
            <a:ext cx="0" cy="767186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68DF692-3910-8182-2144-32BB4ED2EC2D}"/>
              </a:ext>
            </a:extLst>
          </p:cNvPr>
          <p:cNvCxnSpPr>
            <a:cxnSpLocks/>
          </p:cNvCxnSpPr>
          <p:nvPr/>
        </p:nvCxnSpPr>
        <p:spPr>
          <a:xfrm>
            <a:off x="12423214" y="2615138"/>
            <a:ext cx="0" cy="767186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233;p25">
            <a:extLst>
              <a:ext uri="{FF2B5EF4-FFF2-40B4-BE49-F238E27FC236}">
                <a16:creationId xmlns:a16="http://schemas.microsoft.com/office/drawing/2014/main" id="{7C97689B-5B67-F226-11D8-E6032BA74F6F}"/>
              </a:ext>
            </a:extLst>
          </p:cNvPr>
          <p:cNvSpPr/>
          <p:nvPr/>
        </p:nvSpPr>
        <p:spPr>
          <a:xfrm>
            <a:off x="3002326" y="6287136"/>
            <a:ext cx="2336439" cy="134153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Зайти/выйти из приложения</a:t>
            </a:r>
            <a:endParaRPr lang="ru-RU" sz="1800" i="0" u="none" strike="noStrike" cap="none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2" name="Google Shape;233;p25">
            <a:extLst>
              <a:ext uri="{FF2B5EF4-FFF2-40B4-BE49-F238E27FC236}">
                <a16:creationId xmlns:a16="http://schemas.microsoft.com/office/drawing/2014/main" id="{04FE50A4-D206-26E3-5F53-C02D5B3B368D}"/>
              </a:ext>
            </a:extLst>
          </p:cNvPr>
          <p:cNvSpPr/>
          <p:nvPr/>
        </p:nvSpPr>
        <p:spPr>
          <a:xfrm>
            <a:off x="6322225" y="4266922"/>
            <a:ext cx="2336438" cy="202021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Пользователь должен иметь возможность лайкнуть </a:t>
            </a:r>
            <a:r>
              <a:rPr lang="ru-RU" sz="1800" i="0" u="none" strike="noStrike" cap="none" dirty="0" err="1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котомем</a:t>
            </a:r>
            <a:endParaRPr sz="1800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4" name="Google Shape;233;p25">
            <a:extLst>
              <a:ext uri="{FF2B5EF4-FFF2-40B4-BE49-F238E27FC236}">
                <a16:creationId xmlns:a16="http://schemas.microsoft.com/office/drawing/2014/main" id="{6BF1723E-376F-618E-9A87-0035C3371211}"/>
              </a:ext>
            </a:extLst>
          </p:cNvPr>
          <p:cNvSpPr/>
          <p:nvPr/>
        </p:nvSpPr>
        <p:spPr>
          <a:xfrm>
            <a:off x="9607458" y="4266921"/>
            <a:ext cx="2336438" cy="202021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Пользователь должен иметь возможность </a:t>
            </a:r>
            <a:r>
              <a:rPr lang="ru-RU" sz="1800" i="0" u="none" strike="noStrike" cap="none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репостнуть</a:t>
            </a:r>
            <a:r>
              <a:rPr lang="ru-RU" sz="18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 </a:t>
            </a:r>
            <a:r>
              <a:rPr lang="ru-RU" sz="1800" i="0" u="none" strike="noStrike" cap="none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котомем</a:t>
            </a:r>
            <a:r>
              <a:rPr lang="ru-RU" sz="18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 в другие </a:t>
            </a:r>
            <a:r>
              <a:rPr lang="ru-RU" sz="1800" i="0" u="none" strike="noStrike" cap="none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соц</a:t>
            </a:r>
            <a:r>
              <a:rPr lang="ru-RU" sz="18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.</a:t>
            </a:r>
            <a:r>
              <a:rPr lang="ru-RU" sz="1800" i="0" u="none" strike="noStrike" cap="none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сети</a:t>
            </a:r>
            <a:endParaRPr lang="ru-RU" sz="1800" i="0" u="none" strike="noStrike" cap="none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6" name="Google Shape;233;p25">
            <a:extLst>
              <a:ext uri="{FF2B5EF4-FFF2-40B4-BE49-F238E27FC236}">
                <a16:creationId xmlns:a16="http://schemas.microsoft.com/office/drawing/2014/main" id="{684311CF-2FF7-1B7B-2A8D-41D9FCA66098}"/>
              </a:ext>
            </a:extLst>
          </p:cNvPr>
          <p:cNvSpPr/>
          <p:nvPr/>
        </p:nvSpPr>
        <p:spPr>
          <a:xfrm>
            <a:off x="12892691" y="4266921"/>
            <a:ext cx="2336438" cy="336174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Пользователь должен иметь возможность создавать свои </a:t>
            </a:r>
            <a:r>
              <a:rPr lang="ru-RU" sz="1800" i="0" u="none" strike="noStrike" cap="none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котомемы</a:t>
            </a:r>
            <a:r>
              <a:rPr lang="ru-RU" sz="18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 в приложении при помощи внутреннего редактора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1374902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Пример</a:t>
            </a:r>
            <a:r>
              <a:rPr lang="en-US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</a:t>
            </a:r>
            <a:r>
              <a:rPr lang="en-US" sz="5600" b="1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MoSCoW</a:t>
            </a: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73FE947-EF58-8FAF-B628-22E500AB61DA}"/>
              </a:ext>
            </a:extLst>
          </p:cNvPr>
          <p:cNvSpPr/>
          <p:nvPr/>
        </p:nvSpPr>
        <p:spPr>
          <a:xfrm>
            <a:off x="950408" y="2376742"/>
            <a:ext cx="6647821" cy="952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Название сценария: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Добавление товара в корзину  </a:t>
            </a:r>
            <a:endParaRPr lang="ru-RU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</p:txBody>
      </p:sp>
      <p:sp>
        <p:nvSpPr>
          <p:cNvPr id="11" name="Google Shape;233;p25">
            <a:extLst>
              <a:ext uri="{FF2B5EF4-FFF2-40B4-BE49-F238E27FC236}">
                <a16:creationId xmlns:a16="http://schemas.microsoft.com/office/drawing/2014/main" id="{49D5AAE3-A81D-696D-15B1-9077AFF19C27}"/>
              </a:ext>
            </a:extLst>
          </p:cNvPr>
          <p:cNvSpPr/>
          <p:nvPr/>
        </p:nvSpPr>
        <p:spPr>
          <a:xfrm>
            <a:off x="3002327" y="4266921"/>
            <a:ext cx="2336438" cy="134153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Регистрация клиента</a:t>
            </a:r>
            <a:endParaRPr sz="1800" i="0" u="none" strike="noStrike" cap="none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76E442-7716-6C3C-D5DD-4FB2DF7B5E89}"/>
              </a:ext>
            </a:extLst>
          </p:cNvPr>
          <p:cNvGrpSpPr/>
          <p:nvPr/>
        </p:nvGrpSpPr>
        <p:grpSpPr>
          <a:xfrm>
            <a:off x="3002327" y="2525484"/>
            <a:ext cx="12271306" cy="803613"/>
            <a:chOff x="3002327" y="4939385"/>
            <a:chExt cx="12271306" cy="538772"/>
          </a:xfrm>
          <a:solidFill>
            <a:srgbClr val="ED7D31"/>
          </a:solidFill>
        </p:grpSpPr>
        <p:sp>
          <p:nvSpPr>
            <p:cNvPr id="9" name="Google Shape;233;p25">
              <a:extLst>
                <a:ext uri="{FF2B5EF4-FFF2-40B4-BE49-F238E27FC236}">
                  <a16:creationId xmlns:a16="http://schemas.microsoft.com/office/drawing/2014/main" id="{D0F31DDD-98A5-66F5-6D42-7BBFD090DFE0}"/>
                </a:ext>
              </a:extLst>
            </p:cNvPr>
            <p:cNvSpPr/>
            <p:nvPr/>
          </p:nvSpPr>
          <p:spPr>
            <a:xfrm>
              <a:off x="3002327" y="4939386"/>
              <a:ext cx="2560273" cy="538771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3810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Must-have</a:t>
              </a:r>
              <a:endParaRPr sz="2000" i="0" u="none" strike="noStrike" cap="none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Arial"/>
              </a:endParaRPr>
            </a:p>
          </p:txBody>
        </p:sp>
        <p:sp>
          <p:nvSpPr>
            <p:cNvPr id="17" name="Google Shape;233;p25">
              <a:extLst>
                <a:ext uri="{FF2B5EF4-FFF2-40B4-BE49-F238E27FC236}">
                  <a16:creationId xmlns:a16="http://schemas.microsoft.com/office/drawing/2014/main" id="{E198A5C8-78C4-B370-C3EF-D5514E529C5D}"/>
                </a:ext>
              </a:extLst>
            </p:cNvPr>
            <p:cNvSpPr/>
            <p:nvPr/>
          </p:nvSpPr>
          <p:spPr>
            <a:xfrm>
              <a:off x="12737556" y="4939386"/>
              <a:ext cx="2536077" cy="538771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3810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Won’t-Have</a:t>
              </a:r>
              <a:endParaRPr lang="en-US" sz="2000" i="0" u="none" strike="noStrike" cap="none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Arial"/>
              </a:endParaRPr>
            </a:p>
          </p:txBody>
        </p:sp>
        <p:sp>
          <p:nvSpPr>
            <p:cNvPr id="18" name="Google Shape;233;p25">
              <a:extLst>
                <a:ext uri="{FF2B5EF4-FFF2-40B4-BE49-F238E27FC236}">
                  <a16:creationId xmlns:a16="http://schemas.microsoft.com/office/drawing/2014/main" id="{D7140016-8475-4F00-D340-1EC7BAEB5735}"/>
                </a:ext>
              </a:extLst>
            </p:cNvPr>
            <p:cNvSpPr/>
            <p:nvPr/>
          </p:nvSpPr>
          <p:spPr>
            <a:xfrm>
              <a:off x="9500545" y="4939386"/>
              <a:ext cx="2536077" cy="538771"/>
            </a:xfrm>
            <a:prstGeom prst="roundRect">
              <a:avLst>
                <a:gd name="adj" fmla="val 16667"/>
              </a:avLst>
            </a:prstGeom>
            <a:grp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Could-Have</a:t>
              </a:r>
              <a:endParaRPr lang="en-US" sz="2000" i="0" u="none" strike="noStrike" cap="none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Arial"/>
              </a:endParaRPr>
            </a:p>
          </p:txBody>
        </p:sp>
        <p:sp>
          <p:nvSpPr>
            <p:cNvPr id="19" name="Google Shape;233;p25">
              <a:extLst>
                <a:ext uri="{FF2B5EF4-FFF2-40B4-BE49-F238E27FC236}">
                  <a16:creationId xmlns:a16="http://schemas.microsoft.com/office/drawing/2014/main" id="{6244C16D-339C-132E-5AA8-2B13ABB9ED37}"/>
                </a:ext>
              </a:extLst>
            </p:cNvPr>
            <p:cNvSpPr/>
            <p:nvPr/>
          </p:nvSpPr>
          <p:spPr>
            <a:xfrm>
              <a:off x="6263534" y="4939385"/>
              <a:ext cx="2536077" cy="538772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3810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Should-Have</a:t>
              </a:r>
              <a:endParaRPr lang="ru-RU" sz="2000" i="0" u="none" strike="noStrike" cap="none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Arial"/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F04662-0921-94A9-A935-72C33803FE11}"/>
              </a:ext>
            </a:extLst>
          </p:cNvPr>
          <p:cNvCxnSpPr>
            <a:cxnSpLocks/>
          </p:cNvCxnSpPr>
          <p:nvPr/>
        </p:nvCxnSpPr>
        <p:spPr>
          <a:xfrm>
            <a:off x="5847826" y="2615138"/>
            <a:ext cx="0" cy="767186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95ACEA-8A85-F942-9302-6C97A3754D65}"/>
              </a:ext>
            </a:extLst>
          </p:cNvPr>
          <p:cNvCxnSpPr>
            <a:cxnSpLocks/>
          </p:cNvCxnSpPr>
          <p:nvPr/>
        </p:nvCxnSpPr>
        <p:spPr>
          <a:xfrm>
            <a:off x="9137980" y="2615138"/>
            <a:ext cx="0" cy="767186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68DF692-3910-8182-2144-32BB4ED2EC2D}"/>
              </a:ext>
            </a:extLst>
          </p:cNvPr>
          <p:cNvCxnSpPr>
            <a:cxnSpLocks/>
          </p:cNvCxnSpPr>
          <p:nvPr/>
        </p:nvCxnSpPr>
        <p:spPr>
          <a:xfrm>
            <a:off x="12423214" y="2615138"/>
            <a:ext cx="0" cy="767186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233;p25">
            <a:extLst>
              <a:ext uri="{FF2B5EF4-FFF2-40B4-BE49-F238E27FC236}">
                <a16:creationId xmlns:a16="http://schemas.microsoft.com/office/drawing/2014/main" id="{7C97689B-5B67-F226-11D8-E6032BA74F6F}"/>
              </a:ext>
            </a:extLst>
          </p:cNvPr>
          <p:cNvSpPr/>
          <p:nvPr/>
        </p:nvSpPr>
        <p:spPr>
          <a:xfrm>
            <a:off x="3002326" y="6287136"/>
            <a:ext cx="2336439" cy="134153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Зайти/выйти из приложения</a:t>
            </a:r>
            <a:endParaRPr lang="ru-RU" sz="1800" i="0" u="none" strike="noStrike" cap="none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2" name="Google Shape;233;p25">
            <a:extLst>
              <a:ext uri="{FF2B5EF4-FFF2-40B4-BE49-F238E27FC236}">
                <a16:creationId xmlns:a16="http://schemas.microsoft.com/office/drawing/2014/main" id="{04FE50A4-D206-26E3-5F53-C02D5B3B368D}"/>
              </a:ext>
            </a:extLst>
          </p:cNvPr>
          <p:cNvSpPr/>
          <p:nvPr/>
        </p:nvSpPr>
        <p:spPr>
          <a:xfrm>
            <a:off x="6322225" y="4266922"/>
            <a:ext cx="2336438" cy="202021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Пользователь должен иметь возможность лайкнуть </a:t>
            </a:r>
            <a:r>
              <a:rPr lang="ru-RU" sz="1800" i="0" u="none" strike="noStrike" cap="none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котомем</a:t>
            </a:r>
            <a:endParaRPr sz="1800" i="0" u="none" strike="noStrike" cap="none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4" name="Google Shape;233;p25">
            <a:extLst>
              <a:ext uri="{FF2B5EF4-FFF2-40B4-BE49-F238E27FC236}">
                <a16:creationId xmlns:a16="http://schemas.microsoft.com/office/drawing/2014/main" id="{6BF1723E-376F-618E-9A87-0035C3371211}"/>
              </a:ext>
            </a:extLst>
          </p:cNvPr>
          <p:cNvSpPr/>
          <p:nvPr/>
        </p:nvSpPr>
        <p:spPr>
          <a:xfrm>
            <a:off x="9607458" y="4266921"/>
            <a:ext cx="2336438" cy="202021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Пользователь должен иметь возможность </a:t>
            </a:r>
            <a:r>
              <a:rPr lang="ru-RU" sz="1800" i="0" u="none" strike="noStrike" cap="none" dirty="0" err="1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репостнуть</a:t>
            </a:r>
            <a:r>
              <a:rPr lang="ru-RU" sz="1800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 </a:t>
            </a:r>
            <a:r>
              <a:rPr lang="ru-RU" sz="1800" i="0" u="none" strike="noStrike" cap="none" dirty="0" err="1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котомем</a:t>
            </a:r>
            <a:r>
              <a:rPr lang="ru-RU" sz="1800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 в другие </a:t>
            </a:r>
            <a:r>
              <a:rPr lang="ru-RU" sz="1800" i="0" u="none" strike="noStrike" cap="none" dirty="0" err="1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соц</a:t>
            </a:r>
            <a:r>
              <a:rPr lang="ru-RU" sz="1800" dirty="0" err="1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.</a:t>
            </a:r>
            <a:r>
              <a:rPr lang="ru-RU" sz="1800" i="0" u="none" strike="noStrike" cap="none" dirty="0" err="1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сети</a:t>
            </a:r>
            <a:endParaRPr lang="ru-RU" sz="1800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6" name="Google Shape;233;p25">
            <a:extLst>
              <a:ext uri="{FF2B5EF4-FFF2-40B4-BE49-F238E27FC236}">
                <a16:creationId xmlns:a16="http://schemas.microsoft.com/office/drawing/2014/main" id="{684311CF-2FF7-1B7B-2A8D-41D9FCA66098}"/>
              </a:ext>
            </a:extLst>
          </p:cNvPr>
          <p:cNvSpPr/>
          <p:nvPr/>
        </p:nvSpPr>
        <p:spPr>
          <a:xfrm>
            <a:off x="12892691" y="4266921"/>
            <a:ext cx="2336438" cy="336174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Пользователь должен иметь возможность создавать свои </a:t>
            </a:r>
            <a:r>
              <a:rPr lang="ru-RU" sz="1800" i="0" u="none" strike="noStrike" cap="none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котомемы</a:t>
            </a:r>
            <a:r>
              <a:rPr lang="ru-RU" sz="18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 в приложении при помощи внутреннего редактора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1364400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Пример</a:t>
            </a:r>
            <a:r>
              <a:rPr lang="en-US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</a:t>
            </a:r>
            <a:r>
              <a:rPr lang="en-US" sz="5600" b="1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MoSCoW</a:t>
            </a: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73FE947-EF58-8FAF-B628-22E500AB61DA}"/>
              </a:ext>
            </a:extLst>
          </p:cNvPr>
          <p:cNvSpPr/>
          <p:nvPr/>
        </p:nvSpPr>
        <p:spPr>
          <a:xfrm>
            <a:off x="950408" y="2376742"/>
            <a:ext cx="6647821" cy="952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Название сценария: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Добавление товара в корзину  </a:t>
            </a:r>
            <a:endParaRPr lang="ru-RU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</p:txBody>
      </p:sp>
      <p:sp>
        <p:nvSpPr>
          <p:cNvPr id="11" name="Google Shape;233;p25">
            <a:extLst>
              <a:ext uri="{FF2B5EF4-FFF2-40B4-BE49-F238E27FC236}">
                <a16:creationId xmlns:a16="http://schemas.microsoft.com/office/drawing/2014/main" id="{49D5AAE3-A81D-696D-15B1-9077AFF19C27}"/>
              </a:ext>
            </a:extLst>
          </p:cNvPr>
          <p:cNvSpPr/>
          <p:nvPr/>
        </p:nvSpPr>
        <p:spPr>
          <a:xfrm>
            <a:off x="3002327" y="4266921"/>
            <a:ext cx="2336438" cy="134153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Регистрация клиента</a:t>
            </a:r>
            <a:endParaRPr sz="1800" i="0" u="none" strike="noStrike" cap="none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76E442-7716-6C3C-D5DD-4FB2DF7B5E89}"/>
              </a:ext>
            </a:extLst>
          </p:cNvPr>
          <p:cNvGrpSpPr/>
          <p:nvPr/>
        </p:nvGrpSpPr>
        <p:grpSpPr>
          <a:xfrm>
            <a:off x="3002327" y="2525484"/>
            <a:ext cx="12271306" cy="803613"/>
            <a:chOff x="3002327" y="4939385"/>
            <a:chExt cx="12271306" cy="538772"/>
          </a:xfrm>
          <a:solidFill>
            <a:srgbClr val="ED7D31"/>
          </a:solidFill>
        </p:grpSpPr>
        <p:sp>
          <p:nvSpPr>
            <p:cNvPr id="9" name="Google Shape;233;p25">
              <a:extLst>
                <a:ext uri="{FF2B5EF4-FFF2-40B4-BE49-F238E27FC236}">
                  <a16:creationId xmlns:a16="http://schemas.microsoft.com/office/drawing/2014/main" id="{D0F31DDD-98A5-66F5-6D42-7BBFD090DFE0}"/>
                </a:ext>
              </a:extLst>
            </p:cNvPr>
            <p:cNvSpPr/>
            <p:nvPr/>
          </p:nvSpPr>
          <p:spPr>
            <a:xfrm>
              <a:off x="3002327" y="4939386"/>
              <a:ext cx="2560273" cy="538771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3810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Must-have</a:t>
              </a:r>
              <a:endParaRPr sz="2000" i="0" u="none" strike="noStrike" cap="none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Arial"/>
              </a:endParaRPr>
            </a:p>
          </p:txBody>
        </p:sp>
        <p:sp>
          <p:nvSpPr>
            <p:cNvPr id="17" name="Google Shape;233;p25">
              <a:extLst>
                <a:ext uri="{FF2B5EF4-FFF2-40B4-BE49-F238E27FC236}">
                  <a16:creationId xmlns:a16="http://schemas.microsoft.com/office/drawing/2014/main" id="{E198A5C8-78C4-B370-C3EF-D5514E529C5D}"/>
                </a:ext>
              </a:extLst>
            </p:cNvPr>
            <p:cNvSpPr/>
            <p:nvPr/>
          </p:nvSpPr>
          <p:spPr>
            <a:xfrm>
              <a:off x="12737556" y="4939386"/>
              <a:ext cx="2536077" cy="538771"/>
            </a:xfrm>
            <a:prstGeom prst="roundRect">
              <a:avLst>
                <a:gd name="adj" fmla="val 16667"/>
              </a:avLst>
            </a:prstGeom>
            <a:grp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Won’t-Have</a:t>
              </a:r>
              <a:endParaRPr lang="en-US" sz="2000" i="0" u="none" strike="noStrike" cap="none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Arial"/>
              </a:endParaRPr>
            </a:p>
          </p:txBody>
        </p:sp>
        <p:sp>
          <p:nvSpPr>
            <p:cNvPr id="18" name="Google Shape;233;p25">
              <a:extLst>
                <a:ext uri="{FF2B5EF4-FFF2-40B4-BE49-F238E27FC236}">
                  <a16:creationId xmlns:a16="http://schemas.microsoft.com/office/drawing/2014/main" id="{D7140016-8475-4F00-D340-1EC7BAEB5735}"/>
                </a:ext>
              </a:extLst>
            </p:cNvPr>
            <p:cNvSpPr/>
            <p:nvPr/>
          </p:nvSpPr>
          <p:spPr>
            <a:xfrm>
              <a:off x="9500545" y="4939386"/>
              <a:ext cx="2536077" cy="538771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3810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Could-Have</a:t>
              </a:r>
              <a:endParaRPr lang="en-US" sz="2000" i="0" u="none" strike="noStrike" cap="none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Arial"/>
              </a:endParaRPr>
            </a:p>
          </p:txBody>
        </p:sp>
        <p:sp>
          <p:nvSpPr>
            <p:cNvPr id="19" name="Google Shape;233;p25">
              <a:extLst>
                <a:ext uri="{FF2B5EF4-FFF2-40B4-BE49-F238E27FC236}">
                  <a16:creationId xmlns:a16="http://schemas.microsoft.com/office/drawing/2014/main" id="{6244C16D-339C-132E-5AA8-2B13ABB9ED37}"/>
                </a:ext>
              </a:extLst>
            </p:cNvPr>
            <p:cNvSpPr/>
            <p:nvPr/>
          </p:nvSpPr>
          <p:spPr>
            <a:xfrm>
              <a:off x="6263534" y="4939385"/>
              <a:ext cx="2536077" cy="538772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3810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Should-Have</a:t>
              </a:r>
              <a:endParaRPr lang="ru-RU" sz="2000" i="0" u="none" strike="noStrike" cap="none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Arial"/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F04662-0921-94A9-A935-72C33803FE11}"/>
              </a:ext>
            </a:extLst>
          </p:cNvPr>
          <p:cNvCxnSpPr>
            <a:cxnSpLocks/>
          </p:cNvCxnSpPr>
          <p:nvPr/>
        </p:nvCxnSpPr>
        <p:spPr>
          <a:xfrm>
            <a:off x="5847826" y="2615138"/>
            <a:ext cx="0" cy="767186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95ACEA-8A85-F942-9302-6C97A3754D65}"/>
              </a:ext>
            </a:extLst>
          </p:cNvPr>
          <p:cNvCxnSpPr>
            <a:cxnSpLocks/>
          </p:cNvCxnSpPr>
          <p:nvPr/>
        </p:nvCxnSpPr>
        <p:spPr>
          <a:xfrm>
            <a:off x="9137980" y="2615138"/>
            <a:ext cx="0" cy="767186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68DF692-3910-8182-2144-32BB4ED2EC2D}"/>
              </a:ext>
            </a:extLst>
          </p:cNvPr>
          <p:cNvCxnSpPr>
            <a:cxnSpLocks/>
          </p:cNvCxnSpPr>
          <p:nvPr/>
        </p:nvCxnSpPr>
        <p:spPr>
          <a:xfrm>
            <a:off x="12423214" y="2615138"/>
            <a:ext cx="0" cy="767186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233;p25">
            <a:extLst>
              <a:ext uri="{FF2B5EF4-FFF2-40B4-BE49-F238E27FC236}">
                <a16:creationId xmlns:a16="http://schemas.microsoft.com/office/drawing/2014/main" id="{7C97689B-5B67-F226-11D8-E6032BA74F6F}"/>
              </a:ext>
            </a:extLst>
          </p:cNvPr>
          <p:cNvSpPr/>
          <p:nvPr/>
        </p:nvSpPr>
        <p:spPr>
          <a:xfrm>
            <a:off x="3002326" y="6287136"/>
            <a:ext cx="2336439" cy="134153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Зайти/выйти из приложения</a:t>
            </a:r>
            <a:endParaRPr lang="ru-RU" sz="1800" i="0" u="none" strike="noStrike" cap="none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2" name="Google Shape;233;p25">
            <a:extLst>
              <a:ext uri="{FF2B5EF4-FFF2-40B4-BE49-F238E27FC236}">
                <a16:creationId xmlns:a16="http://schemas.microsoft.com/office/drawing/2014/main" id="{04FE50A4-D206-26E3-5F53-C02D5B3B368D}"/>
              </a:ext>
            </a:extLst>
          </p:cNvPr>
          <p:cNvSpPr/>
          <p:nvPr/>
        </p:nvSpPr>
        <p:spPr>
          <a:xfrm>
            <a:off x="6322225" y="4266922"/>
            <a:ext cx="2336438" cy="202021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Пользователь должен иметь возможность лайкнуть </a:t>
            </a:r>
            <a:r>
              <a:rPr lang="ru-RU" sz="1800" i="0" u="none" strike="noStrike" cap="none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котомем</a:t>
            </a:r>
            <a:endParaRPr sz="1800" i="0" u="none" strike="noStrike" cap="none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4" name="Google Shape;233;p25">
            <a:extLst>
              <a:ext uri="{FF2B5EF4-FFF2-40B4-BE49-F238E27FC236}">
                <a16:creationId xmlns:a16="http://schemas.microsoft.com/office/drawing/2014/main" id="{6BF1723E-376F-618E-9A87-0035C3371211}"/>
              </a:ext>
            </a:extLst>
          </p:cNvPr>
          <p:cNvSpPr/>
          <p:nvPr/>
        </p:nvSpPr>
        <p:spPr>
          <a:xfrm>
            <a:off x="9607458" y="4266921"/>
            <a:ext cx="2336438" cy="202021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Пользователь должен иметь возможность </a:t>
            </a:r>
            <a:r>
              <a:rPr lang="ru-RU" sz="1800" i="0" u="none" strike="noStrike" cap="none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репостнуть</a:t>
            </a:r>
            <a:r>
              <a:rPr lang="ru-RU" sz="18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 </a:t>
            </a:r>
            <a:r>
              <a:rPr lang="ru-RU" sz="1800" i="0" u="none" strike="noStrike" cap="none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котомем</a:t>
            </a:r>
            <a:r>
              <a:rPr lang="ru-RU" sz="18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 в другие </a:t>
            </a:r>
            <a:r>
              <a:rPr lang="ru-RU" sz="1800" i="0" u="none" strike="noStrike" cap="none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соц</a:t>
            </a:r>
            <a:r>
              <a:rPr lang="ru-RU" sz="18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.</a:t>
            </a:r>
            <a:r>
              <a:rPr lang="ru-RU" sz="1800" i="0" u="none" strike="noStrike" cap="none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сети</a:t>
            </a:r>
            <a:endParaRPr lang="ru-RU" sz="1800" i="0" u="none" strike="noStrike" cap="none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6" name="Google Shape;233;p25">
            <a:extLst>
              <a:ext uri="{FF2B5EF4-FFF2-40B4-BE49-F238E27FC236}">
                <a16:creationId xmlns:a16="http://schemas.microsoft.com/office/drawing/2014/main" id="{684311CF-2FF7-1B7B-2A8D-41D9FCA66098}"/>
              </a:ext>
            </a:extLst>
          </p:cNvPr>
          <p:cNvSpPr/>
          <p:nvPr/>
        </p:nvSpPr>
        <p:spPr>
          <a:xfrm>
            <a:off x="12892691" y="4266921"/>
            <a:ext cx="2336438" cy="336174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Пользователь должен иметь возможность создавать свои </a:t>
            </a:r>
            <a:r>
              <a:rPr lang="ru-RU" sz="1800" i="0" u="none" strike="noStrike" cap="none" dirty="0" err="1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котомемы</a:t>
            </a:r>
            <a:r>
              <a:rPr lang="ru-RU" sz="1800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 в приложении при помощи внутреннего редактора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622003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1429156" y="1341068"/>
            <a:ext cx="13491411" cy="7604865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>
            <a:noFill/>
          </a:ln>
          <a:effectLst>
            <a:outerShdw blurRad="723900" dist="38100" dir="2700000" algn="tl" rotWithShape="0">
              <a:srgbClr val="000000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2671801" y="2638204"/>
            <a:ext cx="11099709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RICE</a:t>
            </a:r>
            <a:r>
              <a:rPr lang="ru-RU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-</a:t>
            </a:r>
            <a:endParaRPr lang="ru-RU"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2246051" y="3083236"/>
            <a:ext cx="11951212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sz="3000" b="0" i="0" u="none" strike="noStrike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2671801" y="3544425"/>
            <a:ext cx="1178340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система оценки измеряет каждую фичу или инициативу по четырем параметрам: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 - </a:t>
            </a:r>
            <a:r>
              <a:rPr lang="ru-RU" sz="2400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охват (</a:t>
            </a:r>
            <a:r>
              <a:rPr lang="en-US" sz="2400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reach)</a:t>
            </a:r>
            <a:r>
              <a:rPr lang="ru-RU" sz="2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  <a:ea typeface="Inter"/>
                <a:cs typeface="Inter"/>
                <a:sym typeface="Inter"/>
              </a:rPr>
              <a:t>I - </a:t>
            </a:r>
            <a:r>
              <a:rPr lang="ru-RU" sz="240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влияние (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impact),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  <a:ea typeface="Inter"/>
                <a:cs typeface="Inter"/>
                <a:sym typeface="Inter"/>
              </a:rPr>
              <a:t>C - </a:t>
            </a:r>
            <a:r>
              <a:rPr lang="ru-RU" sz="240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достоверность (с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onfidence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),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  <a:ea typeface="Inter"/>
                <a:cs typeface="Inter"/>
                <a:sym typeface="Inter"/>
              </a:rPr>
              <a:t>E - </a:t>
            </a:r>
            <a:r>
              <a:rPr lang="ru-RU" sz="240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усилия (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effort).</a:t>
            </a:r>
            <a:endParaRPr lang="ru-RU" sz="240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75" name="Google Shape;175;p22"/>
          <p:cNvGrpSpPr/>
          <p:nvPr/>
        </p:nvGrpSpPr>
        <p:grpSpPr>
          <a:xfrm>
            <a:off x="6801930" y="1083225"/>
            <a:ext cx="2916120" cy="579298"/>
            <a:chOff x="6556450" y="1100561"/>
            <a:chExt cx="2916120" cy="579298"/>
          </a:xfrm>
        </p:grpSpPr>
        <p:sp>
          <p:nvSpPr>
            <p:cNvPr id="176" name="Google Shape;176;p22"/>
            <p:cNvSpPr/>
            <p:nvPr/>
          </p:nvSpPr>
          <p:spPr>
            <a:xfrm>
              <a:off x="6556450" y="1156485"/>
              <a:ext cx="2839453" cy="523374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633070" y="1100561"/>
              <a:ext cx="28395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99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ПОЛЕЗНО ЗНАТЬ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8" name="Google Shape;178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907758" y="656369"/>
            <a:ext cx="1257300" cy="1247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F69765-C2FE-4C07-746D-E8471197DE7C}"/>
                  </a:ext>
                </a:extLst>
              </p:cNvPr>
              <p:cNvSpPr txBox="1"/>
              <p:nvPr/>
            </p:nvSpPr>
            <p:spPr>
              <a:xfrm>
                <a:off x="3941292" y="7615162"/>
                <a:ext cx="8714015" cy="7123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200" b="1" i="0" smtClean="0">
                            <a:latin typeface="Cambria Math" panose="02040503050406030204" pitchFamily="18" charset="0"/>
                          </a:rPr>
                          <m:t>Охват</m:t>
                        </m:r>
                        <m:r>
                          <a:rPr lang="ru-RU" sz="32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ru-RU" sz="3200" b="1" i="0" smtClean="0">
                            <a:latin typeface="Cambria Math" panose="02040503050406030204" pitchFamily="18" charset="0"/>
                          </a:rPr>
                          <m:t>Влияние</m:t>
                        </m:r>
                        <m:r>
                          <a:rPr lang="ru-RU" sz="32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ru-RU" sz="3200" b="1" i="0" smtClean="0">
                            <a:latin typeface="Cambria Math" panose="02040503050406030204" pitchFamily="18" charset="0"/>
                          </a:rPr>
                          <m:t>Достоверность</m:t>
                        </m:r>
                      </m:num>
                      <m:den>
                        <m:r>
                          <a:rPr lang="ru-RU" sz="3200" b="1" i="0" smtClean="0">
                            <a:latin typeface="Cambria Math" panose="02040503050406030204" pitchFamily="18" charset="0"/>
                          </a:rPr>
                          <m:t>Усилия</m:t>
                        </m:r>
                      </m:den>
                    </m:f>
                    <m:r>
                      <a:rPr lang="ru-RU" sz="3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Оценка по </a:t>
                </a: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RICE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F69765-C2FE-4C07-746D-E8471197D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292" y="7615162"/>
                <a:ext cx="8714015" cy="712311"/>
              </a:xfrm>
              <a:prstGeom prst="rect">
                <a:avLst/>
              </a:prstGeom>
              <a:blipFill>
                <a:blip r:embed="rId6"/>
                <a:stretch>
                  <a:fillRect l="-70" t="-256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678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Пример</a:t>
            </a:r>
            <a:r>
              <a:rPr lang="en-US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RICE</a:t>
            </a: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668B753-F61B-CAC3-2BEF-619DDE1BD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841766"/>
              </p:ext>
            </p:extLst>
          </p:nvPr>
        </p:nvGraphicFramePr>
        <p:xfrm>
          <a:off x="936087" y="2460171"/>
          <a:ext cx="16415826" cy="755140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6209436">
                  <a:extLst>
                    <a:ext uri="{9D8B030D-6E8A-4147-A177-3AD203B41FA5}">
                      <a16:colId xmlns:a16="http://schemas.microsoft.com/office/drawing/2014/main" val="1061625076"/>
                    </a:ext>
                  </a:extLst>
                </a:gridCol>
                <a:gridCol w="1701065">
                  <a:extLst>
                    <a:ext uri="{9D8B030D-6E8A-4147-A177-3AD203B41FA5}">
                      <a16:colId xmlns:a16="http://schemas.microsoft.com/office/drawing/2014/main" val="2844156465"/>
                    </a:ext>
                  </a:extLst>
                </a:gridCol>
                <a:gridCol w="1701065">
                  <a:extLst>
                    <a:ext uri="{9D8B030D-6E8A-4147-A177-3AD203B41FA5}">
                      <a16:colId xmlns:a16="http://schemas.microsoft.com/office/drawing/2014/main" val="1814906666"/>
                    </a:ext>
                  </a:extLst>
                </a:gridCol>
                <a:gridCol w="1701065">
                  <a:extLst>
                    <a:ext uri="{9D8B030D-6E8A-4147-A177-3AD203B41FA5}">
                      <a16:colId xmlns:a16="http://schemas.microsoft.com/office/drawing/2014/main" val="1362538545"/>
                    </a:ext>
                  </a:extLst>
                </a:gridCol>
                <a:gridCol w="1701065">
                  <a:extLst>
                    <a:ext uri="{9D8B030D-6E8A-4147-A177-3AD203B41FA5}">
                      <a16:colId xmlns:a16="http://schemas.microsoft.com/office/drawing/2014/main" val="2755196136"/>
                    </a:ext>
                  </a:extLst>
                </a:gridCol>
                <a:gridCol w="1701065">
                  <a:extLst>
                    <a:ext uri="{9D8B030D-6E8A-4147-A177-3AD203B41FA5}">
                      <a16:colId xmlns:a16="http://schemas.microsoft.com/office/drawing/2014/main" val="2634980061"/>
                    </a:ext>
                  </a:extLst>
                </a:gridCol>
                <a:gridCol w="1701065">
                  <a:extLst>
                    <a:ext uri="{9D8B030D-6E8A-4147-A177-3AD203B41FA5}">
                      <a16:colId xmlns:a16="http://schemas.microsoft.com/office/drawing/2014/main" val="636039001"/>
                    </a:ext>
                  </a:extLst>
                </a:gridCol>
              </a:tblGrid>
              <a:tr h="1221883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Inter" panose="020B0604020202020204" charset="0"/>
                          <a:ea typeface="Inter" panose="020B0604020202020204" charset="0"/>
                        </a:rPr>
                        <a:t>Гипотеза</a:t>
                      </a:r>
                      <a:endParaRPr lang="en-US" sz="2000" dirty="0">
                        <a:solidFill>
                          <a:schemeClr val="bg1"/>
                        </a:solidFill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84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Inter" panose="020B0604020202020204" charset="0"/>
                          <a:ea typeface="Inter" panose="020B0604020202020204" charset="0"/>
                        </a:rPr>
                        <a:t>Reach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84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Inter" panose="020B0604020202020204" charset="0"/>
                          <a:ea typeface="Inter" panose="020B0604020202020204" charset="0"/>
                        </a:rPr>
                        <a:t>Impact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84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Inter" panose="020B0604020202020204" charset="0"/>
                          <a:ea typeface="Inter" panose="020B0604020202020204" charset="0"/>
                        </a:rPr>
                        <a:t>Confidence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84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Inter" panose="020B0604020202020204" charset="0"/>
                          <a:ea typeface="Inter" panose="020B0604020202020204" charset="0"/>
                        </a:rPr>
                        <a:t>Effort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84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Inter" panose="020B0604020202020204" charset="0"/>
                          <a:ea typeface="Inter" panose="020B0604020202020204" charset="0"/>
                        </a:rPr>
                        <a:t>Score**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84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bg1"/>
                          </a:solidFill>
                          <a:latin typeface="Inter" panose="020B0604020202020204" charset="0"/>
                          <a:ea typeface="Inter" panose="020B0604020202020204" charset="0"/>
                        </a:rPr>
                        <a:t>Итоговый приоритет</a:t>
                      </a:r>
                      <a:endParaRPr lang="en-US" sz="2000" dirty="0">
                        <a:solidFill>
                          <a:schemeClr val="bg1"/>
                        </a:solidFill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84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221734"/>
                  </a:ext>
                </a:extLst>
              </a:tr>
              <a:tr h="1509385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Регистрация клиента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4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Inter" panose="020B0604020202020204" charset="0"/>
                          <a:ea typeface="Inter" panose="020B0604020202020204" charset="0"/>
                        </a:rPr>
                        <a:t>3.75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latin typeface="Inter" panose="020B0604020202020204" charset="0"/>
                          <a:ea typeface="Inter" panose="020B0604020202020204" charset="0"/>
                        </a:rPr>
                        <a:t>1</a:t>
                      </a:r>
                      <a:endParaRPr lang="en-US" sz="18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083193"/>
                  </a:ext>
                </a:extLst>
              </a:tr>
              <a:tr h="1205035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Зайти/выйти из приложения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4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Inter" panose="020B0604020202020204" charset="0"/>
                          <a:ea typeface="Inter" panose="020B0604020202020204" charset="0"/>
                        </a:rPr>
                        <a:t>3.75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latin typeface="Inter" panose="020B0604020202020204" charset="0"/>
                          <a:ea typeface="Inter" panose="020B0604020202020204" charset="0"/>
                        </a:rPr>
                        <a:t>2</a:t>
                      </a:r>
                      <a:endParaRPr lang="en-US" sz="18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216179"/>
                  </a:ext>
                </a:extLst>
              </a:tr>
              <a:tr h="1205035">
                <a:tc>
                  <a:txBody>
                    <a:bodyPr/>
                    <a:lstStyle/>
                    <a:p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Пользователь должен иметь возможность лайкнуть </a:t>
                      </a:r>
                      <a:r>
                        <a:rPr lang="ru-RU" sz="1800" dirty="0" err="1">
                          <a:latin typeface="Inter" panose="020B0604020202020204" charset="0"/>
                          <a:ea typeface="Inter" panose="020B0604020202020204" charset="0"/>
                        </a:rPr>
                        <a:t>котомем</a:t>
                      </a:r>
                      <a:endParaRPr lang="ru-RU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4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4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Inter" panose="020B0604020202020204" charset="0"/>
                          <a:ea typeface="Inter" panose="020B0604020202020204" charset="0"/>
                        </a:rPr>
                        <a:t>3.5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latin typeface="Inter" panose="020B0604020202020204" charset="0"/>
                          <a:ea typeface="Inter" panose="020B0604020202020204" charset="0"/>
                        </a:rPr>
                        <a:t>3</a:t>
                      </a:r>
                      <a:endParaRPr lang="en-US" sz="1800" b="1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387576"/>
                  </a:ext>
                </a:extLst>
              </a:tr>
              <a:tr h="12050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latin typeface="Inter" panose="020B0604020202020204" charset="0"/>
                          <a:ea typeface="Inter" panose="020B0604020202020204" charset="0"/>
                        </a:rPr>
                        <a:t>Пользователь должен иметь возможность </a:t>
                      </a:r>
                      <a:r>
                        <a:rPr lang="ru-RU" sz="1800" dirty="0" err="1">
                          <a:solidFill>
                            <a:schemeClr val="tx1"/>
                          </a:solidFill>
                          <a:latin typeface="Inter" panose="020B0604020202020204" charset="0"/>
                          <a:ea typeface="Inter" panose="020B0604020202020204" charset="0"/>
                        </a:rPr>
                        <a:t>репостнуть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latin typeface="Inter" panose="020B0604020202020204" charset="0"/>
                          <a:ea typeface="Inter" panose="020B0604020202020204" charset="0"/>
                        </a:rPr>
                        <a:t> </a:t>
                      </a:r>
                      <a:r>
                        <a:rPr lang="ru-RU" sz="1800" dirty="0" err="1">
                          <a:solidFill>
                            <a:schemeClr val="tx1"/>
                          </a:solidFill>
                          <a:latin typeface="Inter" panose="020B0604020202020204" charset="0"/>
                          <a:ea typeface="Inter" panose="020B0604020202020204" charset="0"/>
                        </a:rPr>
                        <a:t>котомем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latin typeface="Inter" panose="020B0604020202020204" charset="0"/>
                          <a:ea typeface="Inter" panose="020B0604020202020204" charset="0"/>
                        </a:rPr>
                        <a:t> в другие </a:t>
                      </a:r>
                      <a:r>
                        <a:rPr lang="ru-RU" sz="1800" dirty="0" err="1">
                          <a:solidFill>
                            <a:schemeClr val="tx1"/>
                          </a:solidFill>
                          <a:latin typeface="Inter" panose="020B0604020202020204" charset="0"/>
                          <a:ea typeface="Inter" panose="020B0604020202020204" charset="0"/>
                        </a:rPr>
                        <a:t>соц.сети</a:t>
                      </a:r>
                      <a:endParaRPr lang="ru-RU" sz="1800" dirty="0">
                        <a:solidFill>
                          <a:schemeClr val="tx1"/>
                        </a:solidFill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4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4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Inter" panose="020B0604020202020204" charset="0"/>
                          <a:ea typeface="Inter" panose="020B0604020202020204" charset="0"/>
                        </a:rPr>
                        <a:t>4</a:t>
                      </a:r>
                      <a:endParaRPr lang="en-US" sz="18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Inter" panose="020B0604020202020204" charset="0"/>
                          <a:ea typeface="Inter" panose="020B0604020202020204" charset="0"/>
                        </a:rPr>
                        <a:t>3.25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Inter" panose="020B0604020202020204" charset="0"/>
                          <a:ea typeface="Inter" panose="020B060402020202020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391041"/>
                  </a:ext>
                </a:extLst>
              </a:tr>
              <a:tr h="12050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latin typeface="Inter" panose="020B0604020202020204" charset="0"/>
                          <a:ea typeface="Inter" panose="020B0604020202020204" charset="0"/>
                        </a:rPr>
                        <a:t>Пользователь должен иметь возможность создавать свои </a:t>
                      </a:r>
                      <a:r>
                        <a:rPr lang="ru-RU" sz="1800" dirty="0" err="1">
                          <a:solidFill>
                            <a:schemeClr val="tx1"/>
                          </a:solidFill>
                          <a:latin typeface="Inter" panose="020B0604020202020204" charset="0"/>
                          <a:ea typeface="Inter" panose="020B0604020202020204" charset="0"/>
                        </a:rPr>
                        <a:t>котомемы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latin typeface="Inter" panose="020B0604020202020204" charset="0"/>
                          <a:ea typeface="Inter" panose="020B0604020202020204" charset="0"/>
                        </a:rPr>
                        <a:t> в приложении при помощи внутреннего редактора изображений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Inter" panose="020B0604020202020204" charset="0"/>
                          <a:ea typeface="Inter" panose="020B060402020202020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Inter" panose="020B0604020202020204" charset="0"/>
                          <a:ea typeface="Inter" panose="020B060402020202020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Inter" panose="020B0604020202020204" charset="0"/>
                          <a:ea typeface="Inter" panose="020B0604020202020204" charset="0"/>
                        </a:rPr>
                        <a:t>2.2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Inter" panose="020B0604020202020204" charset="0"/>
                          <a:ea typeface="Inter" panose="020B060402020202020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203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439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Backlog</a:t>
            </a: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Grooming</a:t>
            </a: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описание, цели события и роли участников</a:t>
            </a:r>
          </a:p>
        </p:txBody>
      </p:sp>
      <p:sp>
        <p:nvSpPr>
          <p:cNvPr id="77" name="Google Shape;77;p13"/>
          <p:cNvSpPr txBox="1"/>
          <p:nvPr/>
        </p:nvSpPr>
        <p:spPr>
          <a:xfrm>
            <a:off x="1542196" y="1684324"/>
            <a:ext cx="4204651" cy="3785652"/>
          </a:xfrm>
          <a:prstGeom prst="rect">
            <a:avLst/>
          </a:prstGeom>
          <a:noFill/>
          <a:ln>
            <a:noFill/>
          </a:ln>
          <a:effectLst>
            <a:outerShdw dist="292100" dir="2700000" algn="tl" rotWithShape="0">
              <a:schemeClr val="accent4">
                <a:alpha val="4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24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8" name="Google Shape;78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3"/>
          <p:cNvCxnSpPr/>
          <p:nvPr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85288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Очередная дискуссия 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2656FE-B3C0-BD95-FCBD-226AF40FF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87" y="5987152"/>
            <a:ext cx="3611191" cy="24104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DC35CB-BC88-25CC-E4AE-352FC8C06655}"/>
              </a:ext>
            </a:extLst>
          </p:cNvPr>
          <p:cNvSpPr txBox="1"/>
          <p:nvPr/>
        </p:nvSpPr>
        <p:spPr>
          <a:xfrm>
            <a:off x="1552082" y="8581312"/>
            <a:ext cx="180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4C08E-E7DD-92D8-3596-377259DC1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581" y="5958655"/>
            <a:ext cx="2943541" cy="2943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E347CF-2630-16BF-2A0F-4610CC6099CD}"/>
              </a:ext>
            </a:extLst>
          </p:cNvPr>
          <p:cNvSpPr txBox="1"/>
          <p:nvPr/>
        </p:nvSpPr>
        <p:spPr>
          <a:xfrm>
            <a:off x="4173337" y="8609808"/>
            <a:ext cx="240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Аналитик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3A8E2B-4B9C-20BC-39AF-7B0F154F2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123" y="5958655"/>
            <a:ext cx="2652356" cy="2652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838721-D0A0-3B74-ED63-B45A66C5A315}"/>
              </a:ext>
            </a:extLst>
          </p:cNvPr>
          <p:cNvSpPr txBox="1"/>
          <p:nvPr/>
        </p:nvSpPr>
        <p:spPr>
          <a:xfrm>
            <a:off x="6971287" y="8499904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Scrum</a:t>
            </a:r>
            <a:endParaRPr lang="ru-RU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мастер</a:t>
            </a:r>
            <a:r>
              <a:rPr lang="en-US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endParaRPr lang="ru-RU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92A7C2-12F1-E987-FC56-2A21385C4B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8830" y="2018582"/>
            <a:ext cx="4196127" cy="40631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86456C-EAE9-7506-89CB-9AF3EE7B2623}"/>
              </a:ext>
            </a:extLst>
          </p:cNvPr>
          <p:cNvSpPr txBox="1"/>
          <p:nvPr/>
        </p:nvSpPr>
        <p:spPr>
          <a:xfrm>
            <a:off x="5340715" y="3383490"/>
            <a:ext cx="2652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Блин, требования поменяли чутка, нужно поменять описание…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3432E9-4A3E-F0DC-D779-BB16E7D134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8306" y="5510443"/>
            <a:ext cx="3435069" cy="3435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68A334-E6E4-C593-F161-4CDE5146EA0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0660" b="22408"/>
          <a:stretch/>
        </p:blipFill>
        <p:spPr>
          <a:xfrm>
            <a:off x="13922202" y="5485839"/>
            <a:ext cx="2506033" cy="21700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EF8C8B-D431-0D07-4E6A-852FD7F317EC}"/>
              </a:ext>
            </a:extLst>
          </p:cNvPr>
          <p:cNvSpPr txBox="1"/>
          <p:nvPr/>
        </p:nvSpPr>
        <p:spPr>
          <a:xfrm>
            <a:off x="13922202" y="7969767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Владелец продукта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4289A5-A576-9AA1-01FF-9502094A81B9}"/>
              </a:ext>
            </a:extLst>
          </p:cNvPr>
          <p:cNvSpPr txBox="1"/>
          <p:nvPr/>
        </p:nvSpPr>
        <p:spPr>
          <a:xfrm>
            <a:off x="11557277" y="8809194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Менеджер продукта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862BA1A-21DA-1189-10F2-C42616DC9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16193" y="1904144"/>
            <a:ext cx="3765474" cy="36461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4CFFBD-4394-9915-E5CB-8079450E5D52}"/>
              </a:ext>
            </a:extLst>
          </p:cNvPr>
          <p:cNvSpPr txBox="1"/>
          <p:nvPr/>
        </p:nvSpPr>
        <p:spPr>
          <a:xfrm>
            <a:off x="15688213" y="2841604"/>
            <a:ext cx="2446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Ребят, опять сломалась лента!!! Нужно срочно чинить, клиенты жалуются!!!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30F637-37D2-3D2F-3546-B063236909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22257" flipH="1">
            <a:off x="8874804" y="2142281"/>
            <a:ext cx="4284056" cy="33675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0C6D07-E3E1-7605-C943-34FE15B6144B}"/>
              </a:ext>
            </a:extLst>
          </p:cNvPr>
          <p:cNvSpPr txBox="1"/>
          <p:nvPr/>
        </p:nvSpPr>
        <p:spPr>
          <a:xfrm>
            <a:off x="9879498" y="2987183"/>
            <a:ext cx="2652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Так, гипотеза сработала, нужно думать дальше как внедрять…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F38194-8527-B43A-BD94-2FFEAB345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22257" flipH="1">
            <a:off x="-231104" y="3281571"/>
            <a:ext cx="3219863" cy="25310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1A1561-A916-D80D-9247-0DA42A6657CB}"/>
              </a:ext>
            </a:extLst>
          </p:cNvPr>
          <p:cNvSpPr txBox="1"/>
          <p:nvPr/>
        </p:nvSpPr>
        <p:spPr>
          <a:xfrm>
            <a:off x="497895" y="3918822"/>
            <a:ext cx="2108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Кажется не успеваю сделать задачу…</a:t>
            </a:r>
          </a:p>
        </p:txBody>
      </p:sp>
    </p:spTree>
    <p:extLst>
      <p:ext uri="{BB962C8B-B14F-4D97-AF65-F5344CB8AC3E}">
        <p14:creationId xmlns:p14="http://schemas.microsoft.com/office/powerpoint/2010/main" val="986235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Разберем задачу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72907-ED47-02C8-BA03-FCF6E810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00" y="3816682"/>
            <a:ext cx="4506246" cy="3007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F6307-4CE3-87D2-54A0-A6682D1295E7}"/>
              </a:ext>
            </a:extLst>
          </p:cNvPr>
          <p:cNvSpPr txBox="1"/>
          <p:nvPr/>
        </p:nvSpPr>
        <p:spPr>
          <a:xfrm>
            <a:off x="2285523" y="7097644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" name="Google Shape;291;p6">
            <a:extLst>
              <a:ext uri="{FF2B5EF4-FFF2-40B4-BE49-F238E27FC236}">
                <a16:creationId xmlns:a16="http://schemas.microsoft.com/office/drawing/2014/main" id="{98F23E54-9A0C-7AB6-E3C4-CA6A2B388227}"/>
              </a:ext>
            </a:extLst>
          </p:cNvPr>
          <p:cNvSpPr/>
          <p:nvPr/>
        </p:nvSpPr>
        <p:spPr>
          <a:xfrm>
            <a:off x="7358743" y="2416630"/>
            <a:ext cx="9133114" cy="376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</a:pPr>
            <a:r>
              <a:rPr lang="ru-RU" sz="3200" b="1" dirty="0">
                <a:solidFill>
                  <a:srgbClr val="F37420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Inter"/>
              </a:rPr>
              <a:t>Бриф по задаче: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</a:pPr>
            <a:endParaRPr lang="ru-RU" sz="3200" b="1" i="0" u="none" strike="noStrike" cap="none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Calibri"/>
              <a:sym typeface="Inter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</a:pPr>
            <a:r>
              <a:rPr lang="ru-RU" sz="240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Пользователи продолжают активно использовать наше </a:t>
            </a:r>
            <a:r>
              <a:rPr lang="ru-RU" sz="2400" i="0" u="none" strike="noStrike" cap="none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котомемное</a:t>
            </a:r>
            <a:r>
              <a:rPr lang="ru-RU" sz="240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 приложение, и мы хотим монетизироваться. </a:t>
            </a:r>
            <a:endParaRPr lang="ru-RU" sz="24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</a:pPr>
            <a:endParaRPr lang="ru-RU" sz="2400" i="0" u="none" strike="noStrike" cap="none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У нас есть различные футболки с самыми популярными мемами котов. Задача следующая: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</a:pPr>
            <a:endParaRPr lang="ru-RU" sz="2400" b="1" i="0" u="none" strike="noStrike" cap="none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“</a:t>
            </a:r>
            <a:r>
              <a:rPr lang="ru-RU" sz="2400" b="1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Как </a:t>
            </a:r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пользователь приложения</a:t>
            </a:r>
            <a:r>
              <a:rPr lang="ru-RU" sz="2400" b="1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, я хочу видеть товары (майки с мемами котов) и я хочу иметь большую красную кнопку «Купить», чтобы быстро заказать майку которая мне понравилась.</a:t>
            </a:r>
            <a:r>
              <a:rPr lang="en-US" sz="2400" b="1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39020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Очередная дискуссия 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2656FE-B3C0-BD95-FCBD-226AF40FF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87" y="5987152"/>
            <a:ext cx="3611191" cy="24104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DC35CB-BC88-25CC-E4AE-352FC8C06655}"/>
              </a:ext>
            </a:extLst>
          </p:cNvPr>
          <p:cNvSpPr txBox="1"/>
          <p:nvPr/>
        </p:nvSpPr>
        <p:spPr>
          <a:xfrm>
            <a:off x="1552082" y="8581312"/>
            <a:ext cx="180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4C08E-E7DD-92D8-3596-377259DC1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581" y="5958655"/>
            <a:ext cx="2943541" cy="2943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E347CF-2630-16BF-2A0F-4610CC6099CD}"/>
              </a:ext>
            </a:extLst>
          </p:cNvPr>
          <p:cNvSpPr txBox="1"/>
          <p:nvPr/>
        </p:nvSpPr>
        <p:spPr>
          <a:xfrm>
            <a:off x="4173337" y="8609808"/>
            <a:ext cx="240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Аналитик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3A8E2B-4B9C-20BC-39AF-7B0F154F2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123" y="5958655"/>
            <a:ext cx="2652356" cy="2652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838721-D0A0-3B74-ED63-B45A66C5A315}"/>
              </a:ext>
            </a:extLst>
          </p:cNvPr>
          <p:cNvSpPr txBox="1"/>
          <p:nvPr/>
        </p:nvSpPr>
        <p:spPr>
          <a:xfrm>
            <a:off x="6971287" y="8499904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Scrum</a:t>
            </a:r>
            <a:endParaRPr lang="ru-RU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мастер</a:t>
            </a:r>
            <a:r>
              <a:rPr lang="en-US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endParaRPr lang="ru-RU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92A7C2-12F1-E987-FC56-2A21385C4B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8830" y="2018582"/>
            <a:ext cx="4196127" cy="40631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86456C-EAE9-7506-89CB-9AF3EE7B2623}"/>
              </a:ext>
            </a:extLst>
          </p:cNvPr>
          <p:cNvSpPr txBox="1"/>
          <p:nvPr/>
        </p:nvSpPr>
        <p:spPr>
          <a:xfrm>
            <a:off x="5340715" y="3383490"/>
            <a:ext cx="2652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Блин, требования поменяли чутка, нужно поменять описание…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3432E9-4A3E-F0DC-D779-BB16E7D134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8306" y="5510443"/>
            <a:ext cx="3435069" cy="3435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68A334-E6E4-C593-F161-4CDE5146EA0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0660" b="22408"/>
          <a:stretch/>
        </p:blipFill>
        <p:spPr>
          <a:xfrm>
            <a:off x="13922202" y="5485839"/>
            <a:ext cx="2506033" cy="21700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EF8C8B-D431-0D07-4E6A-852FD7F317EC}"/>
              </a:ext>
            </a:extLst>
          </p:cNvPr>
          <p:cNvSpPr txBox="1"/>
          <p:nvPr/>
        </p:nvSpPr>
        <p:spPr>
          <a:xfrm>
            <a:off x="13922202" y="7969767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Владелец продукта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4289A5-A576-9AA1-01FF-9502094A81B9}"/>
              </a:ext>
            </a:extLst>
          </p:cNvPr>
          <p:cNvSpPr txBox="1"/>
          <p:nvPr/>
        </p:nvSpPr>
        <p:spPr>
          <a:xfrm>
            <a:off x="11557277" y="8809194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Менеджер продукта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862BA1A-21DA-1189-10F2-C42616DC9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16193" y="1904144"/>
            <a:ext cx="3765474" cy="36461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4CFFBD-4394-9915-E5CB-8079450E5D52}"/>
              </a:ext>
            </a:extLst>
          </p:cNvPr>
          <p:cNvSpPr txBox="1"/>
          <p:nvPr/>
        </p:nvSpPr>
        <p:spPr>
          <a:xfrm>
            <a:off x="15688213" y="2841604"/>
            <a:ext cx="2446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Ребят, опять сломалась лента!!! Нужно срочно чинить, клиенты жалуются!!!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30F637-37D2-3D2F-3546-B063236909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22257" flipH="1">
            <a:off x="8874804" y="2142281"/>
            <a:ext cx="4284056" cy="33675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0C6D07-E3E1-7605-C943-34FE15B6144B}"/>
              </a:ext>
            </a:extLst>
          </p:cNvPr>
          <p:cNvSpPr txBox="1"/>
          <p:nvPr/>
        </p:nvSpPr>
        <p:spPr>
          <a:xfrm>
            <a:off x="9879498" y="2987183"/>
            <a:ext cx="2652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Так, гипотеза сработала, нужно думать дальше как внедрять…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BAD65F-C122-0652-BBAF-874AE3CBF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22257" flipH="1">
            <a:off x="-231104" y="3281571"/>
            <a:ext cx="3219863" cy="25310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B36938-1CCA-25FE-C043-C6B515E34BE1}"/>
              </a:ext>
            </a:extLst>
          </p:cNvPr>
          <p:cNvSpPr txBox="1"/>
          <p:nvPr/>
        </p:nvSpPr>
        <p:spPr>
          <a:xfrm>
            <a:off x="497895" y="3918822"/>
            <a:ext cx="2108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Кажется не успеваю сделать задачу…</a:t>
            </a:r>
          </a:p>
        </p:txBody>
      </p:sp>
    </p:spTree>
    <p:extLst>
      <p:ext uri="{BB962C8B-B14F-4D97-AF65-F5344CB8AC3E}">
        <p14:creationId xmlns:p14="http://schemas.microsoft.com/office/powerpoint/2010/main" val="559408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Очередная дискуссия 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2656FE-B3C0-BD95-FCBD-226AF40FF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87" y="5987152"/>
            <a:ext cx="3611191" cy="24104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DC35CB-BC88-25CC-E4AE-352FC8C06655}"/>
              </a:ext>
            </a:extLst>
          </p:cNvPr>
          <p:cNvSpPr txBox="1"/>
          <p:nvPr/>
        </p:nvSpPr>
        <p:spPr>
          <a:xfrm>
            <a:off x="1552082" y="8581312"/>
            <a:ext cx="180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4C08E-E7DD-92D8-3596-377259DC1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581" y="5958655"/>
            <a:ext cx="2943541" cy="2943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E347CF-2630-16BF-2A0F-4610CC6099CD}"/>
              </a:ext>
            </a:extLst>
          </p:cNvPr>
          <p:cNvSpPr txBox="1"/>
          <p:nvPr/>
        </p:nvSpPr>
        <p:spPr>
          <a:xfrm>
            <a:off x="4173337" y="8609808"/>
            <a:ext cx="240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Аналитик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3A8E2B-4B9C-20BC-39AF-7B0F154F2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123" y="5958655"/>
            <a:ext cx="2652356" cy="2652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838721-D0A0-3B74-ED63-B45A66C5A315}"/>
              </a:ext>
            </a:extLst>
          </p:cNvPr>
          <p:cNvSpPr txBox="1"/>
          <p:nvPr/>
        </p:nvSpPr>
        <p:spPr>
          <a:xfrm>
            <a:off x="6971287" y="8499904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Scrum</a:t>
            </a:r>
            <a:endParaRPr lang="ru-RU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мастер</a:t>
            </a:r>
            <a:r>
              <a:rPr lang="en-US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endParaRPr lang="ru-RU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92A7C2-12F1-E987-FC56-2A21385C4B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8830" y="2018582"/>
            <a:ext cx="4196127" cy="40631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86456C-EAE9-7506-89CB-9AF3EE7B2623}"/>
              </a:ext>
            </a:extLst>
          </p:cNvPr>
          <p:cNvSpPr txBox="1"/>
          <p:nvPr/>
        </p:nvSpPr>
        <p:spPr>
          <a:xfrm>
            <a:off x="5340715" y="3383490"/>
            <a:ext cx="2652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Блин, требования поменяли чутка, нужно поменять описание…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3432E9-4A3E-F0DC-D779-BB16E7D134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8306" y="5510443"/>
            <a:ext cx="3435069" cy="3435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68A334-E6E4-C593-F161-4CDE5146EA0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0660" b="22408"/>
          <a:stretch/>
        </p:blipFill>
        <p:spPr>
          <a:xfrm>
            <a:off x="13922202" y="5485839"/>
            <a:ext cx="2506033" cy="21700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EF8C8B-D431-0D07-4E6A-852FD7F317EC}"/>
              </a:ext>
            </a:extLst>
          </p:cNvPr>
          <p:cNvSpPr txBox="1"/>
          <p:nvPr/>
        </p:nvSpPr>
        <p:spPr>
          <a:xfrm>
            <a:off x="13922202" y="7969767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Владелец продукта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4289A5-A576-9AA1-01FF-9502094A81B9}"/>
              </a:ext>
            </a:extLst>
          </p:cNvPr>
          <p:cNvSpPr txBox="1"/>
          <p:nvPr/>
        </p:nvSpPr>
        <p:spPr>
          <a:xfrm>
            <a:off x="11557277" y="8809194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Менеджер продукта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862BA1A-21DA-1189-10F2-C42616DC9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16193" y="1904144"/>
            <a:ext cx="3765474" cy="36461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4CFFBD-4394-9915-E5CB-8079450E5D52}"/>
              </a:ext>
            </a:extLst>
          </p:cNvPr>
          <p:cNvSpPr txBox="1"/>
          <p:nvPr/>
        </p:nvSpPr>
        <p:spPr>
          <a:xfrm>
            <a:off x="15688213" y="2841604"/>
            <a:ext cx="2446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Ребят, опять сломалась лента!!! Нужно срочно чинить, клиенты жалуются!!!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30F637-37D2-3D2F-3546-B063236909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22257" flipH="1">
            <a:off x="8874804" y="2142281"/>
            <a:ext cx="4284056" cy="33675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0C6D07-E3E1-7605-C943-34FE15B6144B}"/>
              </a:ext>
            </a:extLst>
          </p:cNvPr>
          <p:cNvSpPr txBox="1"/>
          <p:nvPr/>
        </p:nvSpPr>
        <p:spPr>
          <a:xfrm>
            <a:off x="9879498" y="3022869"/>
            <a:ext cx="2652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Так, гипотеза сработала, нужно думать дальше как внедрять…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582AF-3BA8-3480-6B2A-C3A0127342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22257" flipH="1">
            <a:off x="-231104" y="3281571"/>
            <a:ext cx="3219863" cy="25310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4F0396-3858-AE15-ECE8-34D6B89B2173}"/>
              </a:ext>
            </a:extLst>
          </p:cNvPr>
          <p:cNvSpPr txBox="1"/>
          <p:nvPr/>
        </p:nvSpPr>
        <p:spPr>
          <a:xfrm>
            <a:off x="497895" y="3918822"/>
            <a:ext cx="2108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Кажется не успеваю сделать задачу…</a:t>
            </a:r>
          </a:p>
        </p:txBody>
      </p:sp>
    </p:spTree>
    <p:extLst>
      <p:ext uri="{BB962C8B-B14F-4D97-AF65-F5344CB8AC3E}">
        <p14:creationId xmlns:p14="http://schemas.microsoft.com/office/powerpoint/2010/main" val="9258474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Очередная дискуссия 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2656FE-B3C0-BD95-FCBD-226AF40FF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87" y="5987152"/>
            <a:ext cx="3611191" cy="24104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DC35CB-BC88-25CC-E4AE-352FC8C06655}"/>
              </a:ext>
            </a:extLst>
          </p:cNvPr>
          <p:cNvSpPr txBox="1"/>
          <p:nvPr/>
        </p:nvSpPr>
        <p:spPr>
          <a:xfrm>
            <a:off x="1552082" y="8581312"/>
            <a:ext cx="180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4C08E-E7DD-92D8-3596-377259DC1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581" y="5958655"/>
            <a:ext cx="2943541" cy="2943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E347CF-2630-16BF-2A0F-4610CC6099CD}"/>
              </a:ext>
            </a:extLst>
          </p:cNvPr>
          <p:cNvSpPr txBox="1"/>
          <p:nvPr/>
        </p:nvSpPr>
        <p:spPr>
          <a:xfrm>
            <a:off x="4173337" y="8609808"/>
            <a:ext cx="240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Аналитик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3A8E2B-4B9C-20BC-39AF-7B0F154F2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123" y="5958655"/>
            <a:ext cx="2652356" cy="2652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838721-D0A0-3B74-ED63-B45A66C5A315}"/>
              </a:ext>
            </a:extLst>
          </p:cNvPr>
          <p:cNvSpPr txBox="1"/>
          <p:nvPr/>
        </p:nvSpPr>
        <p:spPr>
          <a:xfrm>
            <a:off x="6971287" y="8499904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Scrum</a:t>
            </a:r>
            <a:endParaRPr lang="ru-RU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мастер</a:t>
            </a:r>
            <a:r>
              <a:rPr lang="en-US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endParaRPr lang="ru-RU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92A7C2-12F1-E987-FC56-2A21385C4B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8830" y="2018582"/>
            <a:ext cx="4196127" cy="40631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86456C-EAE9-7506-89CB-9AF3EE7B2623}"/>
              </a:ext>
            </a:extLst>
          </p:cNvPr>
          <p:cNvSpPr txBox="1"/>
          <p:nvPr/>
        </p:nvSpPr>
        <p:spPr>
          <a:xfrm>
            <a:off x="5340715" y="3383490"/>
            <a:ext cx="2652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Блин, требования поменяли чутка, нужно поменять описание…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3432E9-4A3E-F0DC-D779-BB16E7D134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8306" y="5510443"/>
            <a:ext cx="3435069" cy="3435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68A334-E6E4-C593-F161-4CDE5146EA0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0660" b="22408"/>
          <a:stretch/>
        </p:blipFill>
        <p:spPr>
          <a:xfrm>
            <a:off x="13922202" y="5485839"/>
            <a:ext cx="2506033" cy="21700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EF8C8B-D431-0D07-4E6A-852FD7F317EC}"/>
              </a:ext>
            </a:extLst>
          </p:cNvPr>
          <p:cNvSpPr txBox="1"/>
          <p:nvPr/>
        </p:nvSpPr>
        <p:spPr>
          <a:xfrm>
            <a:off x="13922202" y="7969767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Владелец продукта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4289A5-A576-9AA1-01FF-9502094A81B9}"/>
              </a:ext>
            </a:extLst>
          </p:cNvPr>
          <p:cNvSpPr txBox="1"/>
          <p:nvPr/>
        </p:nvSpPr>
        <p:spPr>
          <a:xfrm>
            <a:off x="11557277" y="8809194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Менеджер продукта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862BA1A-21DA-1189-10F2-C42616DC9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16193" y="1904144"/>
            <a:ext cx="3765474" cy="36461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4CFFBD-4394-9915-E5CB-8079450E5D52}"/>
              </a:ext>
            </a:extLst>
          </p:cNvPr>
          <p:cNvSpPr txBox="1"/>
          <p:nvPr/>
        </p:nvSpPr>
        <p:spPr>
          <a:xfrm>
            <a:off x="15841775" y="2654543"/>
            <a:ext cx="2446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Ребят, опять сломалась лента!!! Нужно срочно чинить, клиенты жалуются!!!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30F637-37D2-3D2F-3546-B063236909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22257" flipH="1">
            <a:off x="8874804" y="2142281"/>
            <a:ext cx="4284056" cy="33675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0C6D07-E3E1-7605-C943-34FE15B6144B}"/>
              </a:ext>
            </a:extLst>
          </p:cNvPr>
          <p:cNvSpPr txBox="1"/>
          <p:nvPr/>
        </p:nvSpPr>
        <p:spPr>
          <a:xfrm>
            <a:off x="9879498" y="2987183"/>
            <a:ext cx="2652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Так, гипотеза сработала, нужно думать дальше как внедрять…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28A936-1ACB-9C3C-946B-7CF96D61D6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22257" flipH="1">
            <a:off x="-231104" y="3281571"/>
            <a:ext cx="3219863" cy="25310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A478A5-7AC8-D5C4-D9A2-BEEA9A81E969}"/>
              </a:ext>
            </a:extLst>
          </p:cNvPr>
          <p:cNvSpPr txBox="1"/>
          <p:nvPr/>
        </p:nvSpPr>
        <p:spPr>
          <a:xfrm>
            <a:off x="497895" y="3918822"/>
            <a:ext cx="2108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Кажется не успеваю сделать задачу…</a:t>
            </a:r>
          </a:p>
        </p:txBody>
      </p:sp>
    </p:spTree>
    <p:extLst>
      <p:ext uri="{BB962C8B-B14F-4D97-AF65-F5344CB8AC3E}">
        <p14:creationId xmlns:p14="http://schemas.microsoft.com/office/powerpoint/2010/main" val="34275259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Очередная дискуссия 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2656FE-B3C0-BD95-FCBD-226AF40FF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87" y="5987152"/>
            <a:ext cx="3611191" cy="24104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DC35CB-BC88-25CC-E4AE-352FC8C06655}"/>
              </a:ext>
            </a:extLst>
          </p:cNvPr>
          <p:cNvSpPr txBox="1"/>
          <p:nvPr/>
        </p:nvSpPr>
        <p:spPr>
          <a:xfrm>
            <a:off x="1552082" y="8581312"/>
            <a:ext cx="180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4C08E-E7DD-92D8-3596-377259DC1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581" y="5958655"/>
            <a:ext cx="2943541" cy="2943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E347CF-2630-16BF-2A0F-4610CC6099CD}"/>
              </a:ext>
            </a:extLst>
          </p:cNvPr>
          <p:cNvSpPr txBox="1"/>
          <p:nvPr/>
        </p:nvSpPr>
        <p:spPr>
          <a:xfrm>
            <a:off x="4173337" y="8609808"/>
            <a:ext cx="240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Аналитик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3A8E2B-4B9C-20BC-39AF-7B0F154F2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123" y="5958655"/>
            <a:ext cx="2652356" cy="2652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838721-D0A0-3B74-ED63-B45A66C5A315}"/>
              </a:ext>
            </a:extLst>
          </p:cNvPr>
          <p:cNvSpPr txBox="1"/>
          <p:nvPr/>
        </p:nvSpPr>
        <p:spPr>
          <a:xfrm>
            <a:off x="6971287" y="8499904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Scrum</a:t>
            </a:r>
            <a:endParaRPr lang="ru-RU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мастер</a:t>
            </a:r>
            <a:r>
              <a:rPr lang="en-US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endParaRPr lang="ru-RU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3432E9-4A3E-F0DC-D779-BB16E7D13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8306" y="5510443"/>
            <a:ext cx="3435069" cy="3435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68A334-E6E4-C593-F161-4CDE5146EA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660" b="22408"/>
          <a:stretch/>
        </p:blipFill>
        <p:spPr>
          <a:xfrm>
            <a:off x="13922202" y="5485839"/>
            <a:ext cx="2506033" cy="21700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EF8C8B-D431-0D07-4E6A-852FD7F317EC}"/>
              </a:ext>
            </a:extLst>
          </p:cNvPr>
          <p:cNvSpPr txBox="1"/>
          <p:nvPr/>
        </p:nvSpPr>
        <p:spPr>
          <a:xfrm>
            <a:off x="13922202" y="7969767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Владелец продукта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4289A5-A576-9AA1-01FF-9502094A81B9}"/>
              </a:ext>
            </a:extLst>
          </p:cNvPr>
          <p:cNvSpPr txBox="1"/>
          <p:nvPr/>
        </p:nvSpPr>
        <p:spPr>
          <a:xfrm>
            <a:off x="11557277" y="8809194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Менеджер продукта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30F637-37D2-3D2F-3546-B063236909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22257" flipH="1">
            <a:off x="4766176" y="2380636"/>
            <a:ext cx="4284056" cy="33675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0C6D07-E3E1-7605-C943-34FE15B6144B}"/>
              </a:ext>
            </a:extLst>
          </p:cNvPr>
          <p:cNvSpPr txBox="1"/>
          <p:nvPr/>
        </p:nvSpPr>
        <p:spPr>
          <a:xfrm>
            <a:off x="5847070" y="3453911"/>
            <a:ext cx="265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Самое время для груминга!</a:t>
            </a:r>
          </a:p>
        </p:txBody>
      </p:sp>
    </p:spTree>
    <p:extLst>
      <p:ext uri="{BB962C8B-B14F-4D97-AF65-F5344CB8AC3E}">
        <p14:creationId xmlns:p14="http://schemas.microsoft.com/office/powerpoint/2010/main" val="18425819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Очередная дискуссия 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2656FE-B3C0-BD95-FCBD-226AF40FF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87" y="5987152"/>
            <a:ext cx="3611191" cy="24104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DC35CB-BC88-25CC-E4AE-352FC8C06655}"/>
              </a:ext>
            </a:extLst>
          </p:cNvPr>
          <p:cNvSpPr txBox="1"/>
          <p:nvPr/>
        </p:nvSpPr>
        <p:spPr>
          <a:xfrm>
            <a:off x="1552082" y="8581312"/>
            <a:ext cx="180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4C08E-E7DD-92D8-3596-377259DC1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581" y="5958655"/>
            <a:ext cx="2943541" cy="2943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E347CF-2630-16BF-2A0F-4610CC6099CD}"/>
              </a:ext>
            </a:extLst>
          </p:cNvPr>
          <p:cNvSpPr txBox="1"/>
          <p:nvPr/>
        </p:nvSpPr>
        <p:spPr>
          <a:xfrm>
            <a:off x="4173337" y="8609808"/>
            <a:ext cx="240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Аналитик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3A8E2B-4B9C-20BC-39AF-7B0F154F2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123" y="5958655"/>
            <a:ext cx="2652356" cy="2652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838721-D0A0-3B74-ED63-B45A66C5A315}"/>
              </a:ext>
            </a:extLst>
          </p:cNvPr>
          <p:cNvSpPr txBox="1"/>
          <p:nvPr/>
        </p:nvSpPr>
        <p:spPr>
          <a:xfrm>
            <a:off x="6971287" y="8499904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Scrum</a:t>
            </a:r>
            <a:endParaRPr lang="ru-RU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мастер</a:t>
            </a:r>
            <a:r>
              <a:rPr lang="en-US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endParaRPr lang="ru-RU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3432E9-4A3E-F0DC-D779-BB16E7D13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8306" y="5510443"/>
            <a:ext cx="3435069" cy="3435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68A334-E6E4-C593-F161-4CDE5146EA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660" b="22408"/>
          <a:stretch/>
        </p:blipFill>
        <p:spPr>
          <a:xfrm>
            <a:off x="13922202" y="5485839"/>
            <a:ext cx="2506033" cy="21700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EF8C8B-D431-0D07-4E6A-852FD7F317EC}"/>
              </a:ext>
            </a:extLst>
          </p:cNvPr>
          <p:cNvSpPr txBox="1"/>
          <p:nvPr/>
        </p:nvSpPr>
        <p:spPr>
          <a:xfrm>
            <a:off x="13922202" y="7969767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Владелец продукта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4289A5-A576-9AA1-01FF-9502094A81B9}"/>
              </a:ext>
            </a:extLst>
          </p:cNvPr>
          <p:cNvSpPr txBox="1"/>
          <p:nvPr/>
        </p:nvSpPr>
        <p:spPr>
          <a:xfrm>
            <a:off x="11557277" y="8809194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Менеджер продукта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3AD540D-7FAE-4D30-9605-0A8569C8B3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79527" y="2662835"/>
            <a:ext cx="4490872" cy="2993914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764801-61CA-3BC6-ED55-295A62BABD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622257" flipH="1">
            <a:off x="4766176" y="2380636"/>
            <a:ext cx="4284056" cy="33675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0D3281E-D7BE-4181-EFB0-F70A0958D666}"/>
              </a:ext>
            </a:extLst>
          </p:cNvPr>
          <p:cNvSpPr txBox="1"/>
          <p:nvPr/>
        </p:nvSpPr>
        <p:spPr>
          <a:xfrm>
            <a:off x="5847070" y="3453911"/>
            <a:ext cx="2652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Самое время для груминга!</a:t>
            </a:r>
          </a:p>
        </p:txBody>
      </p:sp>
    </p:spTree>
    <p:extLst>
      <p:ext uri="{BB962C8B-B14F-4D97-AF65-F5344CB8AC3E}">
        <p14:creationId xmlns:p14="http://schemas.microsoft.com/office/powerpoint/2010/main" val="1951828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1429156" y="1341068"/>
            <a:ext cx="13491411" cy="7604865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>
            <a:noFill/>
          </a:ln>
          <a:effectLst>
            <a:outerShdw blurRad="723900" dist="38100" dir="2700000" algn="tl" rotWithShape="0">
              <a:srgbClr val="000000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sz="1800" b="0" i="0" u="none" strike="noStrike" cap="none" dirty="0">
              <a:solidFill>
                <a:schemeClr val="lt1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2671801" y="2638204"/>
            <a:ext cx="11099709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Backlog grooming</a:t>
            </a:r>
            <a:r>
              <a:rPr lang="ru-RU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-</a:t>
            </a:r>
            <a:endParaRPr lang="ru-RU"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2246051" y="3083236"/>
            <a:ext cx="11951212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sz="3000" b="0" i="0" u="none" strike="noStrike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2671801" y="3544425"/>
            <a:ext cx="11783408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это собрание представителей </a:t>
            </a:r>
            <a:r>
              <a:rPr lang="ru-RU" sz="24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Scrum</a:t>
            </a:r>
            <a:r>
              <a:rPr lang="ru-RU" sz="2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-команды, во время которого обсуждаются детали </a:t>
            </a:r>
            <a:r>
              <a:rPr lang="ru-RU" sz="24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бэклога</a:t>
            </a:r>
            <a:r>
              <a:rPr lang="ru-RU" sz="2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продукта и готовится очередное планирование спринта.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lang="ru-RU" sz="240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75" name="Google Shape;175;p22"/>
          <p:cNvGrpSpPr/>
          <p:nvPr/>
        </p:nvGrpSpPr>
        <p:grpSpPr>
          <a:xfrm>
            <a:off x="6801930" y="1083225"/>
            <a:ext cx="2916120" cy="579298"/>
            <a:chOff x="6556450" y="1100561"/>
            <a:chExt cx="2916120" cy="579298"/>
          </a:xfrm>
        </p:grpSpPr>
        <p:sp>
          <p:nvSpPr>
            <p:cNvPr id="176" name="Google Shape;176;p22"/>
            <p:cNvSpPr/>
            <p:nvPr/>
          </p:nvSpPr>
          <p:spPr>
            <a:xfrm>
              <a:off x="6556450" y="1156485"/>
              <a:ext cx="2839453" cy="523374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633070" y="1100561"/>
              <a:ext cx="28395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99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ПОЛЕЗНО ЗНАТЬ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8" name="Google Shape;178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907758" y="656369"/>
            <a:ext cx="1257300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B3E0EE-EFC1-DB39-21E6-B8FDB9829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9383"/>
            <a:ext cx="65" cy="4587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284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Google Shape;174;p22">
            <a:extLst>
              <a:ext uri="{FF2B5EF4-FFF2-40B4-BE49-F238E27FC236}">
                <a16:creationId xmlns:a16="http://schemas.microsoft.com/office/drawing/2014/main" id="{32F71452-F6A5-DEC2-7D5D-1C62F095751A}"/>
              </a:ext>
            </a:extLst>
          </p:cNvPr>
          <p:cNvSpPr txBox="1"/>
          <p:nvPr/>
        </p:nvSpPr>
        <p:spPr>
          <a:xfrm>
            <a:off x="2671801" y="6039635"/>
            <a:ext cx="1056522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Также известен как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Backlog Refinement, Backlog Management, Story Time...</a:t>
            </a:r>
            <a:endParaRPr lang="ru-RU" sz="2400" b="1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7519487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ВАЖНО: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0F9C5-3150-820D-11AA-65EFD19109B8}"/>
              </a:ext>
            </a:extLst>
          </p:cNvPr>
          <p:cNvSpPr txBox="1"/>
          <p:nvPr/>
        </p:nvSpPr>
        <p:spPr>
          <a:xfrm>
            <a:off x="953999" y="2489700"/>
            <a:ext cx="67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Что делаем во время груминга:</a:t>
            </a:r>
            <a:endParaRPr lang="en-US" sz="2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F10EB-6C11-637E-4398-6D1A4EF93086}"/>
              </a:ext>
            </a:extLst>
          </p:cNvPr>
          <p:cNvSpPr txBox="1"/>
          <p:nvPr/>
        </p:nvSpPr>
        <p:spPr>
          <a:xfrm>
            <a:off x="953999" y="3337809"/>
            <a:ext cx="8560115" cy="5567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Написание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новых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пользовательских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историй</a:t>
            </a:r>
            <a:r>
              <a:rPr kumimoji="0" lang="ru-RU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;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Удаление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неактуальных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пользовательских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историй</a:t>
            </a:r>
            <a:r>
              <a:rPr kumimoji="0" lang="ru-RU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;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Добавление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новых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функций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определение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приоритетов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и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их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оценка</a:t>
            </a:r>
            <a:r>
              <a:rPr kumimoji="0" lang="ru-RU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;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Усовершенствование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и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изменение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приоритетов</a:t>
            </a:r>
            <a:r>
              <a:rPr kumimoji="0" lang="ru-RU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;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ранее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описанных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пользовательских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историй</a:t>
            </a:r>
            <a:r>
              <a:rPr kumimoji="0" lang="ru-RU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;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Разбивка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некоторых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user stories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на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более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мелкие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Анализ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времени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и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индивидуальных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оценок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по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отдельным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вопросам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бэклога</a:t>
            </a:r>
            <a:r>
              <a:rPr kumimoji="0" lang="ru-RU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;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Корректировка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оценок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в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свете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новых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данных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Inter" panose="020B0604020202020204" charset="0"/>
                <a:ea typeface="Inter" panose="020B0604020202020204" charset="0"/>
              </a:rPr>
              <a:t> и т. д.</a:t>
            </a: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A3A8BF-9E5C-68E7-EA69-D3312EB2C2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442"/>
          <a:stretch/>
        </p:blipFill>
        <p:spPr>
          <a:xfrm>
            <a:off x="8534400" y="5721912"/>
            <a:ext cx="6176209" cy="456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637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/>
          <p:nvPr/>
        </p:nvSpPr>
        <p:spPr>
          <a:xfrm>
            <a:off x="627298" y="381585"/>
            <a:ext cx="17126130" cy="9523828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1470572" y="3150669"/>
            <a:ext cx="15077528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Планировать можно до бесконечности, всегда ищете </a:t>
            </a:r>
            <a:r>
              <a:rPr lang="ru-RU" sz="3000" b="1" i="0" u="none" strike="noStrike" cap="none" dirty="0">
                <a:solidFill>
                  <a:srgbClr val="F4841E"/>
                </a:solidFill>
                <a:latin typeface="Inter"/>
                <a:ea typeface="Inter"/>
                <a:cs typeface="Inter"/>
                <a:sym typeface="Inter"/>
              </a:rPr>
              <a:t>золотую</a:t>
            </a:r>
            <a:r>
              <a:rPr lang="ru-RU" sz="30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середину.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70222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754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/>
          <p:nvPr/>
        </p:nvSpPr>
        <p:spPr>
          <a:xfrm>
            <a:off x="627298" y="381585"/>
            <a:ext cx="17126130" cy="9523828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1470572" y="3150669"/>
            <a:ext cx="15077528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Планировать можно до бесконечности, всегда ищете золотую середину.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Б</a:t>
            </a:r>
            <a:r>
              <a:rPr lang="ru-RU" sz="30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удьте открытыми к изменениям – они </a:t>
            </a:r>
            <a:r>
              <a:rPr lang="ru-RU" sz="3000" b="1" i="0" u="none" strike="noStrike" cap="none" dirty="0">
                <a:solidFill>
                  <a:srgbClr val="F4841E"/>
                </a:solidFill>
                <a:latin typeface="Inter"/>
                <a:ea typeface="Inter"/>
                <a:cs typeface="Inter"/>
                <a:sym typeface="Inter"/>
              </a:rPr>
              <a:t>обязательно будут.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70222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13497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/>
          <p:nvPr/>
        </p:nvSpPr>
        <p:spPr>
          <a:xfrm>
            <a:off x="627298" y="381585"/>
            <a:ext cx="17126130" cy="9523828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1470572" y="3150669"/>
            <a:ext cx="15077528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Планировать можно до бесконечности, всегда ищете золотую середину.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Б</a:t>
            </a:r>
            <a:r>
              <a:rPr lang="ru-RU" sz="3000" b="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удьте открытыми к изменениям – они обязательно будут.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Методы описания историй – это лишь инструменты, главное </a:t>
            </a:r>
            <a:r>
              <a:rPr lang="ru-RU" sz="3000" b="1" i="0" u="none" strike="noStrike" cap="none" dirty="0">
                <a:solidFill>
                  <a:srgbClr val="F4841E"/>
                </a:solidFill>
                <a:latin typeface="Inter"/>
                <a:ea typeface="Inter"/>
                <a:cs typeface="Inter"/>
                <a:sym typeface="Inter"/>
              </a:rPr>
              <a:t>добиться понимания общих требований</a:t>
            </a:r>
            <a:r>
              <a:rPr lang="ru-RU" sz="30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в команде, над деталями можно работать.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70222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974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Разберем задачу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72907-ED47-02C8-BA03-FCF6E810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00" y="3816682"/>
            <a:ext cx="4506246" cy="3007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F6307-4CE3-87D2-54A0-A6682D1295E7}"/>
              </a:ext>
            </a:extLst>
          </p:cNvPr>
          <p:cNvSpPr txBox="1"/>
          <p:nvPr/>
        </p:nvSpPr>
        <p:spPr>
          <a:xfrm>
            <a:off x="2285523" y="7097644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" name="Google Shape;291;p6">
            <a:extLst>
              <a:ext uri="{FF2B5EF4-FFF2-40B4-BE49-F238E27FC236}">
                <a16:creationId xmlns:a16="http://schemas.microsoft.com/office/drawing/2014/main" id="{98F23E54-9A0C-7AB6-E3C4-CA6A2B388227}"/>
              </a:ext>
            </a:extLst>
          </p:cNvPr>
          <p:cNvSpPr/>
          <p:nvPr/>
        </p:nvSpPr>
        <p:spPr>
          <a:xfrm>
            <a:off x="7358743" y="2416630"/>
            <a:ext cx="9133114" cy="376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</a:pPr>
            <a:r>
              <a:rPr lang="ru-RU" sz="32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Inter"/>
              </a:rPr>
              <a:t>Бриф по задаче: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</a:pPr>
            <a:endParaRPr lang="ru-RU" sz="3200" b="1" i="0" u="none" strike="noStrike" cap="none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Calibri"/>
              <a:sym typeface="Inter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</a:pPr>
            <a:r>
              <a:rPr lang="ru-RU" sz="24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Пользователи продолжают активно использовать наше </a:t>
            </a:r>
            <a:r>
              <a:rPr lang="ru-RU" sz="2400" i="0" u="none" strike="noStrike" cap="none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котомемное</a:t>
            </a:r>
            <a:r>
              <a:rPr lang="ru-RU" sz="24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 приложение, и мы хотим монетизироваться. </a:t>
            </a:r>
            <a:endParaRPr lang="ru-RU" sz="240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</a:pPr>
            <a:endParaRPr lang="ru-RU" sz="2400" i="0" u="none" strike="noStrike" cap="none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</a:pPr>
            <a:r>
              <a:rPr lang="ru-RU" sz="24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У нас есть различные футболки с самыми популярными мемами котов. Задача следующая: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</a:pPr>
            <a:endParaRPr lang="ru-RU" sz="2400" b="1" i="0" u="none" strike="noStrike" cap="none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</a:pPr>
            <a:r>
              <a:rPr lang="ru-RU" sz="2400" b="1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“Как пользователь приложения, я хочу видеть товары (майки с мемами котов) и я хочу иметь большую красную кнопку «Купить», чтобы быстро заказать майку которая мне понравилась.”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02B0B7-B808-ACF9-4C15-5B060FDBDB67}"/>
              </a:ext>
            </a:extLst>
          </p:cNvPr>
          <p:cNvSpPr txBox="1"/>
          <p:nvPr/>
        </p:nvSpPr>
        <p:spPr>
          <a:xfrm>
            <a:off x="7721967" y="7870370"/>
            <a:ext cx="84066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F37420"/>
                </a:solidFill>
                <a:latin typeface="Inter" panose="020B0604020202020204" charset="0"/>
                <a:ea typeface="Inter" panose="020B0604020202020204" charset="0"/>
              </a:rPr>
              <a:t>Как вы думаете, сможет ли Вася реализовать эту задачу?</a:t>
            </a:r>
            <a:endParaRPr lang="en-US" sz="3200" b="1" dirty="0">
              <a:solidFill>
                <a:srgbClr val="F37420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7725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/>
          <p:nvPr/>
        </p:nvSpPr>
        <p:spPr>
          <a:xfrm>
            <a:off x="627298" y="381585"/>
            <a:ext cx="17126130" cy="9523828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1470572" y="3150669"/>
            <a:ext cx="15077528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Планировать можно до бесконечности, всегда ищете золотую середину.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Б</a:t>
            </a:r>
            <a:r>
              <a:rPr lang="ru-RU" sz="3000" b="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удьте открытыми к изменениям – они обязательно будут.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Методы описания историй – это лишь инструменты, главное добиться понимания общих требований в команде, над деталями можно работать.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Верная </a:t>
            </a:r>
            <a:r>
              <a:rPr lang="ru-RU" sz="3000" b="0" i="0" u="none" strike="noStrike" cap="none" dirty="0" err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приоритизация</a:t>
            </a:r>
            <a:r>
              <a:rPr lang="ru-RU" sz="30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особенно важна в рынке, изменения запросов не обесценивают вашу работу, это лишь </a:t>
            </a:r>
            <a:r>
              <a:rPr lang="ru-RU" sz="3000" b="1" i="0" u="none" strike="noStrike" cap="none" dirty="0">
                <a:solidFill>
                  <a:srgbClr val="F4841E"/>
                </a:solidFill>
                <a:latin typeface="Inter"/>
                <a:ea typeface="Inter"/>
                <a:cs typeface="Inter"/>
                <a:sym typeface="Inter"/>
              </a:rPr>
              <a:t>адекватная реакция </a:t>
            </a:r>
            <a:r>
              <a:rPr lang="ru-RU" sz="30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на запросы рынка.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70222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93790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/>
          <p:nvPr/>
        </p:nvSpPr>
        <p:spPr>
          <a:xfrm>
            <a:off x="627298" y="381585"/>
            <a:ext cx="17126130" cy="9523828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1470572" y="3150669"/>
            <a:ext cx="15077528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Планировать можно до бесконечности, всегда ищете золотую середину.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Б</a:t>
            </a:r>
            <a:r>
              <a:rPr lang="ru-RU" sz="3000" b="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удьте открытыми к изменениям – они обязательно будут.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Методы описания историй – это лишь инструменты, главное добиться понимания общих требований в команде, над деталями можно работать.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Верная </a:t>
            </a:r>
            <a:r>
              <a:rPr lang="ru-RU" sz="3000" b="0" i="0" u="none" strike="noStrike" cap="none" dirty="0" err="1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приоритизация</a:t>
            </a:r>
            <a:r>
              <a:rPr lang="ru-RU" sz="3000" b="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 особенно важна в рынке, изменения запросов не обесценивают вашу работу, это лишь адекватная реакция на запросы рынка.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1" dirty="0">
                <a:solidFill>
                  <a:srgbClr val="F4841E"/>
                </a:solidFill>
                <a:latin typeface="Inter"/>
                <a:ea typeface="Inter"/>
                <a:cs typeface="Calibri"/>
                <a:sym typeface="Inter"/>
              </a:rPr>
              <a:t>Общайтесь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во время груминга (и иных таких церемоний), вы не у парикмахера.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Wingdings" panose="05000000000000000000" pitchFamily="2" charset="2"/>
              </a:rPr>
              <a:t></a:t>
            </a: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70222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8330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Что не так с задачей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EDB1A37-2B71-DEE0-C26E-5FAE6BA3D3D3}"/>
              </a:ext>
            </a:extLst>
          </p:cNvPr>
          <p:cNvGrpSpPr/>
          <p:nvPr/>
        </p:nvGrpSpPr>
        <p:grpSpPr>
          <a:xfrm>
            <a:off x="4127500" y="2451332"/>
            <a:ext cx="10181999" cy="7429519"/>
            <a:chOff x="3365500" y="1904144"/>
            <a:chExt cx="11593301" cy="845930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E3F745-8996-AE38-992A-F1A53D7FCACE}"/>
                </a:ext>
              </a:extLst>
            </p:cNvPr>
            <p:cNvGrpSpPr/>
            <p:nvPr/>
          </p:nvGrpSpPr>
          <p:grpSpPr>
            <a:xfrm>
              <a:off x="5334000" y="2298700"/>
              <a:ext cx="7620000" cy="7620000"/>
              <a:chOff x="5334000" y="2286000"/>
              <a:chExt cx="7620000" cy="7620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696AA16-77FC-6A03-5D9F-A07A4C3B3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4000" y="3552825"/>
                <a:ext cx="7620000" cy="5086350"/>
              </a:xfrm>
              <a:prstGeom prst="rect">
                <a:avLst/>
              </a:prstGeom>
            </p:spPr>
          </p:pic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7FA586D-4C90-AC44-1E63-C9B08CA4FE3C}"/>
                  </a:ext>
                </a:extLst>
              </p:cNvPr>
              <p:cNvSpPr/>
              <p:nvPr/>
            </p:nvSpPr>
            <p:spPr>
              <a:xfrm>
                <a:off x="5334000" y="2286000"/>
                <a:ext cx="7620000" cy="7620000"/>
              </a:xfrm>
              <a:prstGeom prst="ellipse">
                <a:avLst/>
              </a:prstGeom>
              <a:noFill/>
              <a:ln w="127000">
                <a:solidFill>
                  <a:srgbClr val="F37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30736A-FF7E-7CBE-506E-B1759C884ECA}"/>
                </a:ext>
              </a:extLst>
            </p:cNvPr>
            <p:cNvSpPr/>
            <p:nvPr/>
          </p:nvSpPr>
          <p:spPr>
            <a:xfrm>
              <a:off x="3365500" y="4225125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Кто есть пользователь?</a:t>
              </a:r>
              <a:endParaRPr lang="en-US" sz="1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C7A92D4-D0A9-994F-EDAB-D84C838528E3}"/>
                </a:ext>
              </a:extLst>
            </p:cNvPr>
            <p:cNvSpPr/>
            <p:nvPr/>
          </p:nvSpPr>
          <p:spPr>
            <a:xfrm>
              <a:off x="3365500" y="6818650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Что значит «большую»?</a:t>
              </a:r>
              <a:endParaRPr lang="en-US" sz="1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40F4FF8-CED3-8AF2-1F7C-7788500FAE8F}"/>
                </a:ext>
              </a:extLst>
            </p:cNvPr>
            <p:cNvSpPr/>
            <p:nvPr/>
          </p:nvSpPr>
          <p:spPr>
            <a:xfrm>
              <a:off x="11788150" y="4365475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Где брать данные для оплаты?</a:t>
              </a:r>
              <a:endParaRPr lang="en-US" sz="22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4DFA8FE-39C6-77CB-26B0-CC0C36202628}"/>
                </a:ext>
              </a:extLst>
            </p:cNvPr>
            <p:cNvSpPr/>
            <p:nvPr/>
          </p:nvSpPr>
          <p:spPr>
            <a:xfrm>
              <a:off x="11788150" y="6801950"/>
              <a:ext cx="3170651" cy="116964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Где должна быть кнопка?</a:t>
              </a:r>
              <a:endParaRPr lang="en-US" sz="1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2526D10-C1AC-9435-2AEA-C5EC9A8195F8}"/>
                </a:ext>
              </a:extLst>
            </p:cNvPr>
            <p:cNvSpPr/>
            <p:nvPr/>
          </p:nvSpPr>
          <p:spPr>
            <a:xfrm>
              <a:off x="7689850" y="9193801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Что значит </a:t>
              </a:r>
            </a:p>
            <a:p>
              <a:pPr algn="ctr"/>
              <a:r>
                <a:rPr lang="ru-RU" sz="1800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«быстро»?</a:t>
              </a:r>
              <a:endParaRPr lang="en-US" sz="1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DF5264C-CB17-504A-3EE7-094E4DD077DE}"/>
                </a:ext>
              </a:extLst>
            </p:cNvPr>
            <p:cNvSpPr/>
            <p:nvPr/>
          </p:nvSpPr>
          <p:spPr>
            <a:xfrm>
              <a:off x="7689850" y="1904144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Где пользователь видит товары?</a:t>
              </a:r>
              <a:endParaRPr lang="en-US" sz="1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2760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Что не так с задачей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EDB1A37-2B71-DEE0-C26E-5FAE6BA3D3D3}"/>
              </a:ext>
            </a:extLst>
          </p:cNvPr>
          <p:cNvGrpSpPr/>
          <p:nvPr/>
        </p:nvGrpSpPr>
        <p:grpSpPr>
          <a:xfrm>
            <a:off x="4127500" y="2451332"/>
            <a:ext cx="10181999" cy="7429519"/>
            <a:chOff x="3365500" y="1904144"/>
            <a:chExt cx="11593301" cy="845930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E3F745-8996-AE38-992A-F1A53D7FCACE}"/>
                </a:ext>
              </a:extLst>
            </p:cNvPr>
            <p:cNvGrpSpPr/>
            <p:nvPr/>
          </p:nvGrpSpPr>
          <p:grpSpPr>
            <a:xfrm>
              <a:off x="5334000" y="2298700"/>
              <a:ext cx="7620000" cy="7620000"/>
              <a:chOff x="5334000" y="2286000"/>
              <a:chExt cx="7620000" cy="7620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696AA16-77FC-6A03-5D9F-A07A4C3B3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4000" y="3552825"/>
                <a:ext cx="7620000" cy="5086350"/>
              </a:xfrm>
              <a:prstGeom prst="rect">
                <a:avLst/>
              </a:prstGeom>
            </p:spPr>
          </p:pic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7FA586D-4C90-AC44-1E63-C9B08CA4FE3C}"/>
                  </a:ext>
                </a:extLst>
              </p:cNvPr>
              <p:cNvSpPr/>
              <p:nvPr/>
            </p:nvSpPr>
            <p:spPr>
              <a:xfrm>
                <a:off x="5334000" y="2286000"/>
                <a:ext cx="7620000" cy="7620000"/>
              </a:xfrm>
              <a:prstGeom prst="ellipse">
                <a:avLst/>
              </a:prstGeom>
              <a:noFill/>
              <a:ln w="1270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30736A-FF7E-7CBE-506E-B1759C884ECA}"/>
                </a:ext>
              </a:extLst>
            </p:cNvPr>
            <p:cNvSpPr/>
            <p:nvPr/>
          </p:nvSpPr>
          <p:spPr>
            <a:xfrm>
              <a:off x="3365500" y="4225125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Кто есть пользователь?</a:t>
              </a:r>
              <a:endParaRPr lang="en-US" sz="18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C7A92D4-D0A9-994F-EDAB-D84C838528E3}"/>
                </a:ext>
              </a:extLst>
            </p:cNvPr>
            <p:cNvSpPr/>
            <p:nvPr/>
          </p:nvSpPr>
          <p:spPr>
            <a:xfrm>
              <a:off x="3365500" y="6818650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Что значит «большую»?</a:t>
              </a:r>
              <a:endParaRPr lang="en-US" sz="18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40F4FF8-CED3-8AF2-1F7C-7788500FAE8F}"/>
                </a:ext>
              </a:extLst>
            </p:cNvPr>
            <p:cNvSpPr/>
            <p:nvPr/>
          </p:nvSpPr>
          <p:spPr>
            <a:xfrm>
              <a:off x="11788150" y="4365475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Где брать данные для оплаты?</a:t>
              </a:r>
              <a:endParaRPr lang="en-US" sz="22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4DFA8FE-39C6-77CB-26B0-CC0C36202628}"/>
                </a:ext>
              </a:extLst>
            </p:cNvPr>
            <p:cNvSpPr/>
            <p:nvPr/>
          </p:nvSpPr>
          <p:spPr>
            <a:xfrm>
              <a:off x="11788150" y="6801950"/>
              <a:ext cx="3170651" cy="116964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Где должна быть кнопка?</a:t>
              </a:r>
              <a:endParaRPr lang="en-US" sz="18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2526D10-C1AC-9435-2AEA-C5EC9A8195F8}"/>
                </a:ext>
              </a:extLst>
            </p:cNvPr>
            <p:cNvSpPr/>
            <p:nvPr/>
          </p:nvSpPr>
          <p:spPr>
            <a:xfrm>
              <a:off x="7689850" y="9193801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Что значит </a:t>
              </a:r>
            </a:p>
            <a:p>
              <a:pPr algn="ctr"/>
              <a:r>
                <a:rPr lang="ru-RU" sz="18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«быстро»?</a:t>
              </a:r>
              <a:endParaRPr lang="en-US" sz="18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DF5264C-CB17-504A-3EE7-094E4DD077DE}"/>
                </a:ext>
              </a:extLst>
            </p:cNvPr>
            <p:cNvSpPr/>
            <p:nvPr/>
          </p:nvSpPr>
          <p:spPr>
            <a:xfrm>
              <a:off x="7689850" y="1904144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Где пользователь видит товары?</a:t>
              </a:r>
              <a:endParaRPr lang="en-US" sz="18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87E0D88-3C24-DA03-3B09-2EED628C6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8726" y="1293810"/>
            <a:ext cx="2784674" cy="2443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0000ED-34AF-ECEC-E28E-5BFBBB28F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22204" y="3602300"/>
            <a:ext cx="2554261" cy="2393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697D9-496E-4A7B-CEAA-85B245776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6733" y="5015672"/>
            <a:ext cx="2554260" cy="22264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17B152-1477-E335-C755-C47FC3A57127}"/>
              </a:ext>
            </a:extLst>
          </p:cNvPr>
          <p:cNvSpPr txBox="1"/>
          <p:nvPr/>
        </p:nvSpPr>
        <p:spPr>
          <a:xfrm>
            <a:off x="1395734" y="4320647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Есть ли нотификации?</a:t>
            </a:r>
            <a:endParaRPr lang="en-US" sz="16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9CBD76-BC96-6BFA-8B8D-2F064C82ED26}"/>
              </a:ext>
            </a:extLst>
          </p:cNvPr>
          <p:cNvSpPr txBox="1"/>
          <p:nvPr/>
        </p:nvSpPr>
        <p:spPr>
          <a:xfrm>
            <a:off x="12747463" y="2097980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А какой экран после покупки?</a:t>
            </a:r>
            <a:endParaRPr lang="en-US" sz="16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A598C-B29B-EBAC-D6B4-9268F299CF5B}"/>
              </a:ext>
            </a:extLst>
          </p:cNvPr>
          <p:cNvSpPr txBox="1"/>
          <p:nvPr/>
        </p:nvSpPr>
        <p:spPr>
          <a:xfrm>
            <a:off x="15030263" y="5826261"/>
            <a:ext cx="180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Логи</a:t>
            </a:r>
            <a:r>
              <a:rPr lang="ru-RU" sz="16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покупок?</a:t>
            </a:r>
            <a:endParaRPr lang="en-US" sz="16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89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Результат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EDB1A37-2B71-DEE0-C26E-5FAE6BA3D3D3}"/>
              </a:ext>
            </a:extLst>
          </p:cNvPr>
          <p:cNvGrpSpPr/>
          <p:nvPr/>
        </p:nvGrpSpPr>
        <p:grpSpPr>
          <a:xfrm>
            <a:off x="4127500" y="2451332"/>
            <a:ext cx="10181999" cy="7429519"/>
            <a:chOff x="3365500" y="1904144"/>
            <a:chExt cx="11593301" cy="845930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7FA586D-4C90-AC44-1E63-C9B08CA4FE3C}"/>
                </a:ext>
              </a:extLst>
            </p:cNvPr>
            <p:cNvSpPr/>
            <p:nvPr/>
          </p:nvSpPr>
          <p:spPr>
            <a:xfrm>
              <a:off x="5334000" y="2298700"/>
              <a:ext cx="7620000" cy="7619999"/>
            </a:xfrm>
            <a:prstGeom prst="ellipse">
              <a:avLst/>
            </a:prstGeom>
            <a:noFill/>
            <a:ln w="1270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30736A-FF7E-7CBE-506E-B1759C884ECA}"/>
                </a:ext>
              </a:extLst>
            </p:cNvPr>
            <p:cNvSpPr/>
            <p:nvPr/>
          </p:nvSpPr>
          <p:spPr>
            <a:xfrm>
              <a:off x="3365500" y="4225125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Кто есть пользователь?</a:t>
              </a:r>
              <a:endParaRPr lang="en-US" sz="18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C7A92D4-D0A9-994F-EDAB-D84C838528E3}"/>
                </a:ext>
              </a:extLst>
            </p:cNvPr>
            <p:cNvSpPr/>
            <p:nvPr/>
          </p:nvSpPr>
          <p:spPr>
            <a:xfrm>
              <a:off x="3365500" y="6818650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Что значит «большую»?</a:t>
              </a:r>
              <a:endParaRPr lang="en-US" sz="18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40F4FF8-CED3-8AF2-1F7C-7788500FAE8F}"/>
                </a:ext>
              </a:extLst>
            </p:cNvPr>
            <p:cNvSpPr/>
            <p:nvPr/>
          </p:nvSpPr>
          <p:spPr>
            <a:xfrm>
              <a:off x="11788150" y="4365475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Где брать данные для оплаты?</a:t>
              </a:r>
              <a:endParaRPr lang="en-US" sz="22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4DFA8FE-39C6-77CB-26B0-CC0C36202628}"/>
                </a:ext>
              </a:extLst>
            </p:cNvPr>
            <p:cNvSpPr/>
            <p:nvPr/>
          </p:nvSpPr>
          <p:spPr>
            <a:xfrm>
              <a:off x="11788150" y="6801950"/>
              <a:ext cx="3170651" cy="116964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Где должна быть кнопка?</a:t>
              </a:r>
              <a:endParaRPr lang="en-US" sz="18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2526D10-C1AC-9435-2AEA-C5EC9A8195F8}"/>
                </a:ext>
              </a:extLst>
            </p:cNvPr>
            <p:cNvSpPr/>
            <p:nvPr/>
          </p:nvSpPr>
          <p:spPr>
            <a:xfrm>
              <a:off x="7689850" y="9193801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Что значит </a:t>
              </a:r>
            </a:p>
            <a:p>
              <a:pPr algn="ctr"/>
              <a:r>
                <a:rPr lang="ru-RU" sz="18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«быстро»?</a:t>
              </a:r>
              <a:endParaRPr lang="en-US" sz="18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DF5264C-CB17-504A-3EE7-094E4DD077DE}"/>
                </a:ext>
              </a:extLst>
            </p:cNvPr>
            <p:cNvSpPr/>
            <p:nvPr/>
          </p:nvSpPr>
          <p:spPr>
            <a:xfrm>
              <a:off x="7689850" y="1904144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800" dirty="0">
                  <a:solidFill>
                    <a:schemeClr val="tx2"/>
                  </a:solidFill>
                  <a:latin typeface="Inter" panose="020B0604020202020204" charset="0"/>
                  <a:ea typeface="Inter" panose="020B0604020202020204" charset="0"/>
                </a:rPr>
                <a:t>Где пользователь видит товары?</a:t>
              </a:r>
              <a:endParaRPr lang="en-US" sz="18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87E0D88-3C24-DA03-3B09-2EED628C6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8726" y="1293810"/>
            <a:ext cx="2784674" cy="2443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0000ED-34AF-ECEC-E28E-5BFBBB28F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22204" y="3602300"/>
            <a:ext cx="2554261" cy="2393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697D9-496E-4A7B-CEAA-85B245776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6733" y="5015672"/>
            <a:ext cx="2554260" cy="22264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17B152-1477-E335-C755-C47FC3A57127}"/>
              </a:ext>
            </a:extLst>
          </p:cNvPr>
          <p:cNvSpPr txBox="1"/>
          <p:nvPr/>
        </p:nvSpPr>
        <p:spPr>
          <a:xfrm>
            <a:off x="1395734" y="4320647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Есть ли нотификации?</a:t>
            </a:r>
            <a:endParaRPr lang="en-US" sz="1600" b="1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9CBD76-BC96-6BFA-8B8D-2F064C82ED26}"/>
              </a:ext>
            </a:extLst>
          </p:cNvPr>
          <p:cNvSpPr txBox="1"/>
          <p:nvPr/>
        </p:nvSpPr>
        <p:spPr>
          <a:xfrm>
            <a:off x="12747463" y="2097980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А какой экран после покупки?</a:t>
            </a:r>
            <a:endParaRPr lang="en-US" sz="1600" b="1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A598C-B29B-EBAC-D6B4-9268F299CF5B}"/>
              </a:ext>
            </a:extLst>
          </p:cNvPr>
          <p:cNvSpPr txBox="1"/>
          <p:nvPr/>
        </p:nvSpPr>
        <p:spPr>
          <a:xfrm>
            <a:off x="15030263" y="5826261"/>
            <a:ext cx="180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Логи</a:t>
            </a:r>
            <a:r>
              <a:rPr lang="ru-RU" sz="1600" b="1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покупок?</a:t>
            </a:r>
            <a:endParaRPr lang="en-US" sz="1600" b="1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8870CD-6160-76BD-3DBF-F113AC374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993" y="3906906"/>
            <a:ext cx="4312014" cy="417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2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2604</TotalTime>
  <Words>2890</Words>
  <Application>Microsoft Office PowerPoint</Application>
  <PresentationFormat>Custom</PresentationFormat>
  <Paragraphs>596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Calibri</vt:lpstr>
      <vt:lpstr>Inter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Sergey Begishev</cp:lastModifiedBy>
  <cp:revision>47</cp:revision>
  <dcterms:created xsi:type="dcterms:W3CDTF">2022-11-15T10:50:05Z</dcterms:created>
  <dcterms:modified xsi:type="dcterms:W3CDTF">2023-01-30T16:48:39Z</dcterms:modified>
</cp:coreProperties>
</file>